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1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charts/chart5.xml" ContentType="application/vnd.openxmlformats-officedocument.drawingml.chart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45"/>
  </p:notesMasterIdLst>
  <p:handoutMasterIdLst>
    <p:handoutMasterId r:id="rId46"/>
  </p:handoutMasterIdLst>
  <p:sldIdLst>
    <p:sldId id="1435" r:id="rId5"/>
    <p:sldId id="1440" r:id="rId6"/>
    <p:sldId id="1432" r:id="rId7"/>
    <p:sldId id="1438" r:id="rId8"/>
    <p:sldId id="1431" r:id="rId9"/>
    <p:sldId id="1418" r:id="rId10"/>
    <p:sldId id="1416" r:id="rId11"/>
    <p:sldId id="1463" r:id="rId12"/>
    <p:sldId id="1464" r:id="rId13"/>
    <p:sldId id="1465" r:id="rId14"/>
    <p:sldId id="1373" r:id="rId15"/>
    <p:sldId id="1417" r:id="rId16"/>
    <p:sldId id="1433" r:id="rId17"/>
    <p:sldId id="1412" r:id="rId18"/>
    <p:sldId id="1419" r:id="rId19"/>
    <p:sldId id="1173" r:id="rId20"/>
    <p:sldId id="1171" r:id="rId21"/>
    <p:sldId id="1441" r:id="rId22"/>
    <p:sldId id="1443" r:id="rId23"/>
    <p:sldId id="1456" r:id="rId24"/>
    <p:sldId id="1457" r:id="rId25"/>
    <p:sldId id="1458" r:id="rId26"/>
    <p:sldId id="1459" r:id="rId27"/>
    <p:sldId id="1461" r:id="rId28"/>
    <p:sldId id="1442" r:id="rId29"/>
    <p:sldId id="256" r:id="rId30"/>
    <p:sldId id="263" r:id="rId31"/>
    <p:sldId id="264" r:id="rId32"/>
    <p:sldId id="265" r:id="rId33"/>
    <p:sldId id="266" r:id="rId34"/>
    <p:sldId id="280" r:id="rId35"/>
    <p:sldId id="281" r:id="rId36"/>
    <p:sldId id="282" r:id="rId37"/>
    <p:sldId id="297" r:id="rId38"/>
    <p:sldId id="292" r:id="rId39"/>
    <p:sldId id="293" r:id="rId40"/>
    <p:sldId id="294" r:id="rId41"/>
    <p:sldId id="1466" r:id="rId42"/>
    <p:sldId id="1449" r:id="rId43"/>
    <p:sldId id="1439" r:id="rId44"/>
  </p:sldIdLst>
  <p:sldSz cx="12192000" cy="6858000"/>
  <p:notesSz cx="6735763" cy="9866313"/>
  <p:custDataLst>
    <p:tags r:id="rId47"/>
  </p:custDataLst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047924" algn="l" defTabSz="60958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657509" algn="l" defTabSz="60958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4267093" algn="l" defTabSz="60958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876678" algn="l" defTabSz="60958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Óttar Snædal" initials="ÓS" lastIdx="5" clrIdx="0">
    <p:extLst>
      <p:ext uri="{19B8F6BF-5375-455C-9EA6-DF929625EA0E}">
        <p15:presenceInfo xmlns:p15="http://schemas.microsoft.com/office/powerpoint/2012/main" userId="S-1-5-21-1275783345-2253873932-3616901498-3325" providerId="AD"/>
      </p:ext>
    </p:extLst>
  </p:cmAuthor>
  <p:cmAuthor id="2" name="Ásdís Kristjánsdóttir" initials="ÁK" lastIdx="3" clrIdx="1">
    <p:extLst>
      <p:ext uri="{19B8F6BF-5375-455C-9EA6-DF929625EA0E}">
        <p15:presenceInfo xmlns:p15="http://schemas.microsoft.com/office/powerpoint/2012/main" userId="S-1-5-21-1275783345-2253873932-3616901498-3278" providerId="AD"/>
      </p:ext>
    </p:extLst>
  </p:cmAuthor>
  <p:cmAuthor id="3" name="Tryggvi Másson" initials="TM" lastIdx="1" clrIdx="2">
    <p:extLst>
      <p:ext uri="{19B8F6BF-5375-455C-9EA6-DF929625EA0E}">
        <p15:presenceInfo xmlns:p15="http://schemas.microsoft.com/office/powerpoint/2012/main" userId="S-1-5-21-1275783345-2253873932-3616901498-3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D32"/>
    <a:srgbClr val="979FC4"/>
    <a:srgbClr val="00A0E0"/>
    <a:srgbClr val="FFFFFF"/>
    <a:srgbClr val="E30613"/>
    <a:srgbClr val="575656"/>
    <a:srgbClr val="7EB6CA"/>
    <a:srgbClr val="398DB1"/>
    <a:srgbClr val="B5D5E2"/>
    <a:srgbClr val="84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ðal stíll 2 - Áhersla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0774" autoAdjust="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>
        <p:guide orient="horz" pos="799"/>
        <p:guide pos="347"/>
        <p:guide orient="horz" pos="3974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65735115431349E-2"/>
          <c:y val="3.462050599201065E-2"/>
          <c:w val="0.9684082624544349"/>
          <c:h val="0.930758988015978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3175" algn="ctr">
              <a:solidFill>
                <a:schemeClr val="accent3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168C-491D-94D7-649F6A21C58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168C-491D-94D7-649F6A21C58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168C-491D-94D7-649F6A21C58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168C-491D-94D7-649F6A21C5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8C-491D-94D7-649F6A21C587}"/>
            </c:ext>
          </c:extLst>
        </c:ser>
        <c:ser>
          <c:idx val="1"/>
          <c:order val="1"/>
          <c:spPr>
            <a:solidFill>
              <a:schemeClr val="accent5"/>
            </a:solidFill>
            <a:ln w="3175" algn="ctr">
              <a:solidFill>
                <a:schemeClr val="accent5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168C-491D-94D7-649F6A21C58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168C-491D-94D7-649F6A21C5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15.75</c:v>
                </c:pt>
                <c:pt idx="3">
                  <c:v>17.25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8C-491D-94D7-649F6A21C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51546632"/>
        <c:axId val="351547024"/>
      </c:barChart>
      <c:catAx>
        <c:axId val="3515466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51547024"/>
        <c:crosses val="min"/>
        <c:auto val="0"/>
        <c:lblAlgn val="ctr"/>
        <c:lblOffset val="100"/>
        <c:noMultiLvlLbl val="0"/>
      </c:catAx>
      <c:valAx>
        <c:axId val="351547024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15466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87135788894998E-2"/>
          <c:y val="5.1332675222112531E-2"/>
          <c:w val="0.94282572842221002"/>
          <c:h val="0.897334649555774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algn="ctr">
              <a:solidFill>
                <a:schemeClr val="accent3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78C3-451E-AB18-99138FBB9DC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78C3-451E-AB18-99138FBB9DC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78C3-451E-AB18-99138FBB9DC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78C3-451E-AB18-99138FBB9D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C3-451E-AB18-99138FBB9DC2}"/>
            </c:ext>
          </c:extLst>
        </c:ser>
        <c:ser>
          <c:idx val="1"/>
          <c:order val="1"/>
          <c:spPr>
            <a:solidFill>
              <a:srgbClr val="D6D7D9"/>
            </a:solidFill>
            <a:ln w="3175" algn="ctr">
              <a:solidFill>
                <a:srgbClr val="808080"/>
              </a:solidFill>
              <a:prstDash val="solid"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C3-451E-AB18-99138FBB9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547808"/>
        <c:axId val="351548200"/>
      </c:barChart>
      <c:catAx>
        <c:axId val="351547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51548200"/>
        <c:crosses val="min"/>
        <c:auto val="0"/>
        <c:lblAlgn val="ctr"/>
        <c:lblOffset val="100"/>
        <c:noMultiLvlLbl val="0"/>
      </c:catAx>
      <c:valAx>
        <c:axId val="351548200"/>
        <c:scaling>
          <c:orientation val="minMax"/>
          <c:max val="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15478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87135788894998E-2"/>
          <c:y val="5.1332675222112531E-2"/>
          <c:w val="0.94282572842221002"/>
          <c:h val="0.897334649555774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algn="ctr">
              <a:solidFill>
                <a:schemeClr val="accent3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2D55-4401-9F5F-239E6B97BBAD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D55-4401-9F5F-239E6B97BBAD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2D55-4401-9F5F-239E6B97BBAD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2D55-4401-9F5F-239E6B97BB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55-4401-9F5F-239E6B97BBAD}"/>
            </c:ext>
          </c:extLst>
        </c:ser>
        <c:ser>
          <c:idx val="1"/>
          <c:order val="1"/>
          <c:spPr>
            <a:solidFill>
              <a:srgbClr val="D6D7D9"/>
            </a:solidFill>
            <a:ln w="3175" algn="ctr">
              <a:solidFill>
                <a:srgbClr val="80808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2D55-4401-9F5F-239E6B97BBAD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2D55-4401-9F5F-239E6B97BBAD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2D55-4401-9F5F-239E6B97BB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55-4401-9F5F-239E6B97B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1548984"/>
        <c:axId val="351549376"/>
      </c:barChart>
      <c:catAx>
        <c:axId val="351548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51549376"/>
        <c:crosses val="min"/>
        <c:auto val="0"/>
        <c:lblAlgn val="ctr"/>
        <c:lblOffset val="100"/>
        <c:noMultiLvlLbl val="0"/>
      </c:catAx>
      <c:valAx>
        <c:axId val="351549376"/>
        <c:scaling>
          <c:orientation val="minMax"/>
          <c:max val="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1548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87135788894998E-2"/>
          <c:y val="5.1332675222112531E-2"/>
          <c:w val="0.94282572842221002"/>
          <c:h val="0.897334649555774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algn="ctr">
              <a:solidFill>
                <a:schemeClr val="accent3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7139-40DB-81D9-23450B56B296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7139-40DB-81D9-23450B56B296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7139-40DB-81D9-23450B56B296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7139-40DB-81D9-23450B56B2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9-40DB-81D9-23450B56B296}"/>
            </c:ext>
          </c:extLst>
        </c:ser>
        <c:ser>
          <c:idx val="1"/>
          <c:order val="1"/>
          <c:spPr>
            <a:solidFill>
              <a:srgbClr val="D6D7D9"/>
            </a:solidFill>
            <a:ln w="3175" algn="ctr">
              <a:solidFill>
                <a:srgbClr val="80808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7139-40DB-81D9-23450B56B296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7139-40DB-81D9-23450B56B296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7139-40DB-81D9-23450B56B2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13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39-40DB-81D9-23450B56B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2391384"/>
        <c:axId val="352391776"/>
      </c:barChart>
      <c:catAx>
        <c:axId val="352391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52391776"/>
        <c:crosses val="min"/>
        <c:auto val="0"/>
        <c:lblAlgn val="ctr"/>
        <c:lblOffset val="100"/>
        <c:noMultiLvlLbl val="0"/>
      </c:catAx>
      <c:valAx>
        <c:axId val="352391776"/>
        <c:scaling>
          <c:orientation val="minMax"/>
          <c:max val="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23913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184300341296929E-2"/>
          <c:y val="6.25E-2"/>
          <c:w val="0.95563139931740615"/>
          <c:h val="0.8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 w="3175" algn="ctr">
              <a:solidFill>
                <a:schemeClr val="accent5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F813-4877-AEF4-F3FAD9125D2C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Arial"/>
                      <a:sym typeface="+mn-lt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813-4877-AEF4-F3FAD9125D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3-4877-AEF4-F3FAD912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2392168"/>
        <c:axId val="352392560"/>
      </c:barChart>
      <c:catAx>
        <c:axId val="3523921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352392560"/>
        <c:crosses val="min"/>
        <c:auto val="0"/>
        <c:lblAlgn val="ctr"/>
        <c:lblOffset val="100"/>
        <c:noMultiLvlLbl val="0"/>
      </c:catAx>
      <c:valAx>
        <c:axId val="352392560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23921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312" cy="49386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846" y="0"/>
            <a:ext cx="2919311" cy="49386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54B6285-76EE-4FEF-AEFA-928C91CB24AC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2445"/>
            <a:ext cx="2919312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846" y="9372445"/>
            <a:ext cx="2919311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73D9BF4A-4C82-43CF-BACA-260D76C63E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670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312" cy="49386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 eaLnBrk="1">
              <a:defRPr sz="1200"/>
            </a:lvl1pPr>
          </a:lstStyle>
          <a:p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846" y="0"/>
            <a:ext cx="2919311" cy="493868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6ADB5A20-DCC5-4DAB-A9BA-4647C72DAA78}" type="datetimeFigureOut">
              <a:rPr lang="is-IS" smtClean="0"/>
              <a:t>10.4.2019</a:t>
            </a:fld>
            <a:endParaRPr lang="is-I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62" y="4747764"/>
            <a:ext cx="5387647" cy="3884673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2445"/>
            <a:ext cx="2919312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 eaLnBrk="1">
              <a:defRPr sz="1200"/>
            </a:lvl1pPr>
          </a:lstStyle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846" y="9372445"/>
            <a:ext cx="2919311" cy="49386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213FD912-AF27-4D22-ADCE-1CB3144F8548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619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1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762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39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2891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2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5174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96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6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115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265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47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5776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D912-AF27-4D22-ADCE-1CB3144F8548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335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001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94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s-IS" sz="4800" b="1" i="0" baseline="0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7" name="Picture 16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AB9AF46E-6BFE-4EA3-9574-AC5540F330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11" y="1057274"/>
            <a:ext cx="10151534" cy="1185863"/>
          </a:xfrm>
          <a:ln>
            <a:noFill/>
          </a:ln>
        </p:spPr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355" y="1835944"/>
            <a:ext cx="8534400" cy="40719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subtitle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191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8E26-592D-6E48-891C-67E8714E5786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3F83-B7F4-B940-9C7D-FB15C7CAFFEE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368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268" y="1130302"/>
            <a:ext cx="11734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68342"/>
            <a:ext cx="2743200" cy="5173663"/>
          </a:xfrm>
        </p:spPr>
        <p:txBody>
          <a:bodyPr vert="eaVert"/>
          <a:lstStyle/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68342"/>
            <a:ext cx="8026400" cy="5173663"/>
          </a:xfrm>
        </p:spPr>
        <p:txBody>
          <a:bodyPr vert="eaVert"/>
          <a:lstStyle/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090D-F043-494A-9536-0471C2803A56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4EFC-F6B0-CA45-8D63-923EA67051EC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117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5562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975A-5181-6D4B-B71A-36D73D306F78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CA62-7AF9-544A-9EF7-929495CEA2DF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910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469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A1CDAE-B1A7-4EEC-A73B-276B26B8972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s-IS" sz="3500" b="1" i="0" baseline="0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1E0F8-154B-4A3A-BD6A-8F6FECE6BFFC}"/>
              </a:ext>
            </a:extLst>
          </p:cNvPr>
          <p:cNvSpPr/>
          <p:nvPr userDrawn="1"/>
        </p:nvSpPr>
        <p:spPr>
          <a:xfrm>
            <a:off x="0" y="5464311"/>
            <a:ext cx="12192001" cy="1393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C135E608-3C76-4B7C-B5C1-B046E5EC85D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79425" y="5770562"/>
            <a:ext cx="8534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46" indent="-171446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sz="1800" dirty="0">
                <a:solidFill>
                  <a:srgbClr val="00B0F0"/>
                </a:solidFill>
                <a:latin typeface="Aaux ProMedium" panose="00000400000000000000" pitchFamily="2" charset="0"/>
              </a:rPr>
              <a:t>Höfundur - dagsetning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0789CD-4F83-41DE-9D3A-C10A5422742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2711" y="1057274"/>
            <a:ext cx="10151534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Arial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23C359D-7806-4620-889B-8A2D98050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55" y="1835944"/>
            <a:ext cx="8534400" cy="40719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subtitle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2310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D4FE-513F-9A44-A476-8F22980EE134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714F-4CAE-3C42-BD88-C8756BD9EA51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878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9852-869B-974F-9773-64E984DFE9A1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333F-2D10-C340-82EA-006930B38B0C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3532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8027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s-IS" sz="2200" b="1" i="0" baseline="0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7705-2F49-EC4B-B17E-43E9682CF43E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C3521-A7E9-854B-AA98-C61CB11A3217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2321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8502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4FBA-589B-3243-8970-0C24E266CDAF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43D7-43D1-1949-B63F-93A681265975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829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7028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14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95250"/>
            <a:ext cx="4011084" cy="1162051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806454"/>
            <a:ext cx="6815668" cy="5853113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3335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86AF-27C2-D84D-8127-EBCABCE886A4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56AF-5E5B-D945-9E77-9EB3AD469DB8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9786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is-IS" noProof="0" dirty="0" err="1"/>
              <a:t>Click</a:t>
            </a:r>
            <a:r>
              <a:rPr lang="is-IS" noProof="0" dirty="0"/>
              <a:t> </a:t>
            </a:r>
            <a:r>
              <a:rPr lang="is-IS" noProof="0" dirty="0" err="1"/>
              <a:t>icon</a:t>
            </a:r>
            <a:r>
              <a:rPr lang="is-IS" noProof="0" dirty="0"/>
              <a:t> </a:t>
            </a:r>
            <a:r>
              <a:rPr lang="is-IS" noProof="0" dirty="0" err="1"/>
              <a:t>to</a:t>
            </a:r>
            <a:r>
              <a:rPr lang="is-IS" noProof="0" dirty="0"/>
              <a:t> </a:t>
            </a:r>
            <a:r>
              <a:rPr lang="is-IS" noProof="0" dirty="0" err="1"/>
              <a:t>add</a:t>
            </a:r>
            <a:r>
              <a:rPr lang="is-IS" noProof="0" dirty="0"/>
              <a:t> </a:t>
            </a:r>
            <a:r>
              <a:rPr lang="is-IS" noProof="0" dirty="0" err="1"/>
              <a:t>picture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65867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8467-9BB5-5D4A-A6B7-C8891D208007}" type="datetimeFigureOut">
              <a:rPr lang="is-IS" smtClean="0"/>
              <a:pPr>
                <a:defRPr/>
              </a:pPr>
              <a:t>10.4.2019</a:t>
            </a:fld>
            <a:endParaRPr lang="is-I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188915"/>
            <a:ext cx="3860800" cy="314325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is-I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468" y="6356352"/>
            <a:ext cx="1405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1290-7ABD-5D48-8D31-5C3A4180F06A}" type="slidenum">
              <a:rPr lang="is-IS" smtClean="0"/>
              <a:pPr>
                <a:defRPr/>
              </a:pPr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569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898323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s-IS" sz="2200" b="1" i="0" baseline="0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6000" y="6678000"/>
            <a:ext cx="12096000" cy="1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is-I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is-I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0000" y="360000"/>
            <a:ext cx="11160000" cy="4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r>
              <a:rPr lang="is-IS" dirty="0"/>
              <a:t> </a:t>
            </a:r>
            <a:r>
              <a:rPr lang="is-IS" dirty="0" err="1"/>
              <a:t>style</a:t>
            </a:r>
            <a:endParaRPr lang="is-I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000" y="1277840"/>
            <a:ext cx="11160000" cy="21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2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is-I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0000" y="0"/>
            <a:ext cx="12096000" cy="1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is-IS" dirty="0"/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4455AB-C80D-49D5-8271-BD33DE5EC5E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30950" y="5788503"/>
            <a:ext cx="670050" cy="8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+mj-lt"/>
          <a:ea typeface="ＭＳ Ｐゴシック" charset="0"/>
          <a:cs typeface="Arial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4400" indent="-190800" algn="l" defTabSz="457189" rtl="0" eaLnBrk="1" fontAlgn="base" hangingPunct="1">
        <a:spcBef>
          <a:spcPts val="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194400" indent="-190800" algn="l" defTabSz="457189" rtl="0" eaLnBrk="1" fontAlgn="base" hangingPunct="1">
        <a:spcBef>
          <a:spcPts val="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Arial"/>
        </a:defRPr>
      </a:lvl2pPr>
      <a:lvl3pPr marL="194400" indent="-190800" algn="l" defTabSz="457189" rtl="0" eaLnBrk="1" fontAlgn="base" hangingPunct="1">
        <a:spcBef>
          <a:spcPts val="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Arial"/>
        </a:defRPr>
      </a:lvl3pPr>
      <a:lvl4pPr marL="194400" indent="-190800" algn="l" defTabSz="457189" rtl="0" eaLnBrk="1" fontAlgn="base" hangingPunct="1">
        <a:spcBef>
          <a:spcPts val="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Arial"/>
        </a:defRPr>
      </a:lvl4pPr>
      <a:lvl5pPr marL="194400" indent="-190800" algn="l" defTabSz="457189" rtl="0" eaLnBrk="1" fontAlgn="base" hangingPunct="1">
        <a:spcBef>
          <a:spcPts val="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.xml"/><Relationship Id="rId7" Type="http://schemas.openxmlformats.org/officeDocument/2006/relationships/oleObject" Target="../embeddings/oleObject8.bin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chart" Target="../charts/chart3.xml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chart" Target="../charts/chart2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2.emf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oleObject" Target="../embeddings/oleObject18.bin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slideLayout" Target="../slideLayouts/slideLayout2.xml"/><Relationship Id="rId27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3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12.emf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60.xml"/><Relationship Id="rId1" Type="http://schemas.openxmlformats.org/officeDocument/2006/relationships/vmlDrawing" Target="../drawings/vmlDrawing20.v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tags" Target="../tags/tag70.xml"/><Relationship Id="rId7" Type="http://schemas.openxmlformats.org/officeDocument/2006/relationships/image" Target="../media/image16.png"/><Relationship Id="rId2" Type="http://schemas.openxmlformats.org/officeDocument/2006/relationships/tags" Target="../tags/tag6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2.xml"/><Relationship Id="rId7" Type="http://schemas.openxmlformats.org/officeDocument/2006/relationships/image" Target="../media/image3.emf"/><Relationship Id="rId2" Type="http://schemas.openxmlformats.org/officeDocument/2006/relationships/tags" Target="../tags/tag7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5.svg"/><Relationship Id="rId18" Type="http://schemas.openxmlformats.org/officeDocument/2006/relationships/image" Target="../media/image26.png"/><Relationship Id="rId3" Type="http://schemas.openxmlformats.org/officeDocument/2006/relationships/tags" Target="../tags/tag74.xml"/><Relationship Id="rId21" Type="http://schemas.openxmlformats.org/officeDocument/2006/relationships/image" Target="../media/image43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9.svg"/><Relationship Id="rId2" Type="http://schemas.openxmlformats.org/officeDocument/2006/relationships/tags" Target="../tags/tag73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37.svg"/><Relationship Id="rId10" Type="http://schemas.openxmlformats.org/officeDocument/2006/relationships/image" Target="../media/image21.png"/><Relationship Id="rId19" Type="http://schemas.openxmlformats.org/officeDocument/2006/relationships/image" Target="../media/image41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tags" Target="../tags/tag76.xml"/><Relationship Id="rId7" Type="http://schemas.openxmlformats.org/officeDocument/2006/relationships/image" Target="../media/image2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5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8.xml"/><Relationship Id="rId7" Type="http://schemas.openxmlformats.org/officeDocument/2006/relationships/oleObject" Target="../embeddings/oleObject25.bin"/><Relationship Id="rId2" Type="http://schemas.openxmlformats.org/officeDocument/2006/relationships/tags" Target="../tags/tag7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6.xml"/><Relationship Id="rId7" Type="http://schemas.openxmlformats.org/officeDocument/2006/relationships/oleObject" Target="../embeddings/oleObject9.bin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n.i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0.xml"/><Relationship Id="rId7" Type="http://schemas.openxmlformats.org/officeDocument/2006/relationships/oleObject" Target="../embeddings/oleObject26.bin"/><Relationship Id="rId2" Type="http://schemas.openxmlformats.org/officeDocument/2006/relationships/tags" Target="../tags/tag7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2.xml"/><Relationship Id="rId7" Type="http://schemas.openxmlformats.org/officeDocument/2006/relationships/oleObject" Target="../embeddings/oleObject27.bin"/><Relationship Id="rId2" Type="http://schemas.openxmlformats.org/officeDocument/2006/relationships/tags" Target="../tags/tag8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.is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sa@asa.i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3" Type="http://schemas.openxmlformats.org/officeDocument/2006/relationships/tags" Target="../tags/tag22.xml"/><Relationship Id="rId7" Type="http://schemas.openxmlformats.org/officeDocument/2006/relationships/image" Target="../media/image3.emf"/><Relationship Id="rId12" Type="http://schemas.openxmlformats.org/officeDocument/2006/relationships/image" Target="../media/image10.png"/><Relationship Id="rId2" Type="http://schemas.openxmlformats.org/officeDocument/2006/relationships/tags" Target="../tags/tag21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sv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chart" Target="../charts/chart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12.emf"/><Relationship Id="rId2" Type="http://schemas.openxmlformats.org/officeDocument/2006/relationships/tags" Target="../tags/tag25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14.v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fjall, himinn, utandyra, n�tt�ra&#10;&#10;Lýsing sjálfkrafa búin til">
            <a:extLst>
              <a:ext uri="{FF2B5EF4-FFF2-40B4-BE49-F238E27FC236}">
                <a16:creationId xmlns:a16="http://schemas.microsoft.com/office/drawing/2014/main" id="{F167FA9A-0E05-4BAA-9003-83615C80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40513"/>
            <a:ext cx="12195266" cy="813017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0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4203"/>
            <a:ext cx="11160000" cy="434608"/>
          </a:xfrm>
        </p:spPr>
        <p:txBody>
          <a:bodyPr/>
          <a:lstStyle/>
          <a:p>
            <a:pPr algn="r"/>
            <a:r>
              <a:rPr lang="is-I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Nýr kjarasamningur við Samtök atvinnulífsins - kynning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481118-4B77-4934-AD01-3257613F3801}"/>
              </a:ext>
            </a:extLst>
          </p:cNvPr>
          <p:cNvSpPr/>
          <p:nvPr/>
        </p:nvSpPr>
        <p:spPr>
          <a:xfrm>
            <a:off x="3679113" y="650097"/>
            <a:ext cx="4833775" cy="10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00A0E0"/>
                </a:solidFill>
                <a:latin typeface="+mj-lt"/>
                <a:cs typeface="Arial" panose="020B0604020202020204" pitchFamily="34" charset="0"/>
              </a:rPr>
              <a:t>Undirbúningur</a:t>
            </a:r>
            <a: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 smtClean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Áherslulistar-</a:t>
            </a:r>
            <a:endParaRPr lang="is-IS" sz="2000" i="1" dirty="0">
              <a:solidFill>
                <a:srgbClr val="00A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AB0A-0F57-47D4-85A4-5541A0C054D1}"/>
              </a:ext>
            </a:extLst>
          </p:cNvPr>
          <p:cNvSpPr txBox="1"/>
          <p:nvPr/>
        </p:nvSpPr>
        <p:spPr>
          <a:xfrm>
            <a:off x="3840929" y="732491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59BB5-62BF-41AC-A34C-13661CFAC990}"/>
              </a:ext>
            </a:extLst>
          </p:cNvPr>
          <p:cNvSpPr/>
          <p:nvPr/>
        </p:nvSpPr>
        <p:spPr>
          <a:xfrm>
            <a:off x="3679113" y="1835816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nn-N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Lífskjarasamningurinn</a:t>
            </a:r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Styttri vinnutími, aukinn frítími og fjölskylduvænni vinnustaður 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FB252-5970-4F9E-ABB3-9B982C21EE91}"/>
              </a:ext>
            </a:extLst>
          </p:cNvPr>
          <p:cNvSpPr txBox="1"/>
          <p:nvPr/>
        </p:nvSpPr>
        <p:spPr>
          <a:xfrm>
            <a:off x="3840929" y="1883374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246A88-0FCE-44BF-8763-894D11A9A7F9}"/>
              </a:ext>
            </a:extLst>
          </p:cNvPr>
          <p:cNvSpPr/>
          <p:nvPr/>
        </p:nvSpPr>
        <p:spPr>
          <a:xfrm>
            <a:off x="3679113" y="309120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Einstakir hópar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Ýmsar breytingar 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885ED-779F-4D85-A959-2BDD48A7E939}"/>
              </a:ext>
            </a:extLst>
          </p:cNvPr>
          <p:cNvSpPr txBox="1"/>
          <p:nvPr/>
        </p:nvSpPr>
        <p:spPr>
          <a:xfrm>
            <a:off x="3840929" y="313876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B9D77-50E3-4017-B3A7-59F40598646E}"/>
              </a:ext>
            </a:extLst>
          </p:cNvPr>
          <p:cNvSpPr/>
          <p:nvPr/>
        </p:nvSpPr>
        <p:spPr>
          <a:xfrm>
            <a:off x="3679113" y="4314041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Aðkoma ríkisins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Lífskjarasamningur skapar skilyrði til vaxtalækkunar-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F8BBF-4E8C-41BD-8AE4-4A9072BE2967}"/>
              </a:ext>
            </a:extLst>
          </p:cNvPr>
          <p:cNvSpPr txBox="1"/>
          <p:nvPr/>
        </p:nvSpPr>
        <p:spPr>
          <a:xfrm>
            <a:off x="3840929" y="4361599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1A15DABC-9FFE-4F67-991F-5EFAA2775CE8}"/>
              </a:ext>
            </a:extLst>
          </p:cNvPr>
          <p:cNvSpPr/>
          <p:nvPr/>
        </p:nvSpPr>
        <p:spPr>
          <a:xfrm>
            <a:off x="3657341" y="5546305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Atkvæðagreiðsla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Sýnum samstöðu og greiðum atkvæði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C7228BA6-2CE7-45F2-AFF3-CB93A10C8284}"/>
              </a:ext>
            </a:extLst>
          </p:cNvPr>
          <p:cNvSpPr txBox="1"/>
          <p:nvPr/>
        </p:nvSpPr>
        <p:spPr>
          <a:xfrm>
            <a:off x="3819157" y="557644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43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5DE2B88-E452-4ADD-8A1C-3748E85B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347200" cy="434608"/>
          </a:xfrm>
        </p:spPr>
        <p:txBody>
          <a:bodyPr/>
          <a:lstStyle/>
          <a:p>
            <a:r>
              <a:rPr lang="nn-NO" dirty="0">
                <a:solidFill>
                  <a:schemeClr val="accent3"/>
                </a:solidFill>
              </a:rPr>
              <a:t>Kauptaxtar Einingar-Iðju frá 1. janúar 2022 til 31. október 2022 – Hækkun kr. 25.000 á alla taxta</a:t>
            </a:r>
            <a:endParaRPr lang="is-IS" dirty="0">
              <a:solidFill>
                <a:schemeClr val="accent3"/>
              </a:solidFill>
            </a:endParaRPr>
          </a:p>
        </p:txBody>
      </p:sp>
      <p:sp>
        <p:nvSpPr>
          <p:cNvPr id="8" name="Rétthyrningur 7">
            <a:extLst>
              <a:ext uri="{FF2B5EF4-FFF2-40B4-BE49-F238E27FC236}">
                <a16:creationId xmlns:a16="http://schemas.microsoft.com/office/drawing/2014/main" id="{EE19AB8B-8336-4977-BF7B-9D2EF5EF95EB}"/>
              </a:ext>
            </a:extLst>
          </p:cNvPr>
          <p:cNvSpPr/>
          <p:nvPr/>
        </p:nvSpPr>
        <p:spPr>
          <a:xfrm>
            <a:off x="11208190" y="5712737"/>
            <a:ext cx="679010" cy="923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0495149C-09CB-4A83-9BB0-37D0C995626D}"/>
              </a:ext>
            </a:extLst>
          </p:cNvPr>
          <p:cNvSpPr txBox="1"/>
          <p:nvPr/>
        </p:nvSpPr>
        <p:spPr>
          <a:xfrm>
            <a:off x="6605228" y="923673"/>
            <a:ext cx="4148114" cy="5220569"/>
          </a:xfrm>
          <a:prstGeom prst="rect">
            <a:avLst/>
          </a:prstGeom>
          <a:solidFill>
            <a:srgbClr val="00A0E0"/>
          </a:solidFill>
          <a:ln>
            <a:noFill/>
          </a:ln>
        </p:spPr>
        <p:txBody>
          <a:bodyPr wrap="square" lIns="360000" tIns="360000" rIns="360000" bIns="360000" rtlCol="0" anchor="ctr" anchorCtr="0">
            <a:spAutoFit/>
          </a:bodyPr>
          <a:lstStyle/>
          <a:p>
            <a:pPr algn="ctr"/>
            <a:r>
              <a:rPr lang="is-IS" sz="2200" b="1" dirty="0"/>
              <a:t>Lágmarkstrygging kr. 368.000</a:t>
            </a:r>
          </a:p>
          <a:p>
            <a:pPr algn="just"/>
            <a:endParaRPr lang="is-IS" b="1" dirty="0">
              <a:solidFill>
                <a:schemeClr val="bg1"/>
              </a:solidFill>
            </a:endParaRP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Byrjunarlaun og laun unglinga í kjarasamningi þessum miðast við byrjunarlaun viðað starfsmaður hafi 18 ára aldri og öðlast hæfni til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  <a:r>
              <a:rPr lang="is-IS" b="1" dirty="0">
                <a:solidFill>
                  <a:schemeClr val="bg1"/>
                </a:solidFill>
              </a:rPr>
              <a:t>að sinna viðkomandi starfi. 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Þjálfunartími miðast að hámarki við 300 klst. hjá sama atvinnurekanda eða 500 klst. í starfsgrein eftir að 16 ára aldri er náð</a:t>
            </a:r>
            <a:r>
              <a:rPr lang="is-IS" sz="1400" dirty="0">
                <a:solidFill>
                  <a:schemeClr val="bg1"/>
                </a:solidFill>
              </a:rPr>
              <a:t> .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Á þjálfunartíma er heimilt að greiða 95% af byrjunarlaunum.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Starfsaldur miðast við starfsreynslu í starfsgrein en 5 ára þrepið við starf hjá sama atvinnurekanda.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Hlutur 2">
            <a:extLst>
              <a:ext uri="{FF2B5EF4-FFF2-40B4-BE49-F238E27FC236}">
                <a16:creationId xmlns:a16="http://schemas.microsoft.com/office/drawing/2014/main" id="{F2BB8351-D657-44DF-898B-41904127F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62919"/>
              </p:ext>
            </p:extLst>
          </p:nvPr>
        </p:nvGraphicFramePr>
        <p:xfrm>
          <a:off x="1174875" y="954450"/>
          <a:ext cx="5038725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7" name="Worksheet" r:id="rId3" imgW="5038882" imgH="5543510" progId="Excel.Sheet.8">
                  <p:embed/>
                </p:oleObj>
              </mc:Choice>
              <mc:Fallback>
                <p:oleObj name="Worksheet" r:id="rId3" imgW="5038882" imgH="55435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875" y="954450"/>
                        <a:ext cx="5038725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734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DC1FEDD-2651-4067-B2D8-A5CCA9608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297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49" name="think-cell Slide" r:id="rId23" imgW="347" imgH="348" progId="TCLayout.ActiveDocument.1">
                  <p:embed/>
                </p:oleObj>
              </mc:Choice>
              <mc:Fallback>
                <p:oleObj name="think-cell Slide" r:id="rId23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DC1FEDD-2651-4067-B2D8-A5CCA9608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871465C-0F8C-438A-89F0-D7D2B9F838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75F6E-4411-4006-9935-8DF801FEF824}"/>
              </a:ext>
            </a:extLst>
          </p:cNvPr>
          <p:cNvSpPr/>
          <p:nvPr/>
        </p:nvSpPr>
        <p:spPr>
          <a:xfrm>
            <a:off x="753035" y="1250950"/>
            <a:ext cx="3240000" cy="45418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CE0FCA-B69B-4981-936F-70FFA20E15D5}"/>
              </a:ext>
            </a:extLst>
          </p:cNvPr>
          <p:cNvSpPr/>
          <p:nvPr/>
        </p:nvSpPr>
        <p:spPr>
          <a:xfrm>
            <a:off x="4476000" y="1250950"/>
            <a:ext cx="3240000" cy="45418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3AD0D2-A156-40ED-A27C-3E3231285C7B}"/>
              </a:ext>
            </a:extLst>
          </p:cNvPr>
          <p:cNvSpPr/>
          <p:nvPr/>
        </p:nvSpPr>
        <p:spPr>
          <a:xfrm>
            <a:off x="8156575" y="1250950"/>
            <a:ext cx="3240088" cy="45418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21CA2-254D-448D-B0C3-AE88FFC1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Sviðsmyndir lífskjarasamnings:</a:t>
            </a:r>
            <a:r>
              <a:rPr lang="is-IS" dirty="0">
                <a:solidFill>
                  <a:schemeClr val="tx2"/>
                </a:solidFill>
              </a:rPr>
              <a:t> Hagvaxtaraukinn tryggir hlut launþega í verðmætasköpun þjóðarinnar</a:t>
            </a:r>
            <a:endParaRPr lang="is-IS" dirty="0">
              <a:solidFill>
                <a:schemeClr val="accent3"/>
              </a:solidFill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62B0739A-4160-480F-B9BB-590BF330396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17841063"/>
              </p:ext>
            </p:extLst>
          </p:nvPr>
        </p:nvGraphicFramePr>
        <p:xfrm>
          <a:off x="928688" y="2444750"/>
          <a:ext cx="2887662" cy="160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0826429C-BFE4-4FD3-B34A-F50E49855CD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643188" y="2895600"/>
            <a:ext cx="141288" cy="212725"/>
          </a:xfrm>
          <a:prstGeom prst="rect">
            <a:avLst/>
          </a:prstGeom>
          <a:solidFill>
            <a:srgbClr val="D6D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9ABF43-D822-4A3E-A6D6-230D4783CF3B}" type="datetime'''''''''3'''">
              <a:rPr lang="is-IS" altLang="en-US" smtClean="0"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is-IS" dirty="0"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29100C95-C406-4FE3-9F1E-50F2FDEB095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22638" y="2857500"/>
            <a:ext cx="141288" cy="212725"/>
          </a:xfrm>
          <a:prstGeom prst="rect">
            <a:avLst/>
          </a:prstGeom>
          <a:solidFill>
            <a:srgbClr val="D6D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473905-8E84-4753-9699-C950BC91634E}" type="datetime'''''''''''''''''''''3'''''''''''''''''''''''''''''''''''''''">
              <a:rPr lang="is-IS" altLang="en-US" smtClean="0"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is-IS" dirty="0"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71AEAAC-9F0B-4D77-A973-EE72DA92111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44675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3E3C82-0119-4DE7-9F5D-896056E5A483}" type="datetime'''''''''''''2''''''0''''''''''''''''''''''''''2''''0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0F14939-2446-416C-9F3C-ACA91CC421C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163638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7C9014-A360-409E-B0AE-F5D95E29F5FD}" type="datetime'''''2''''''''''''''''''01''''''9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7AB687C-23E9-4A52-99E0-E72FE1BC637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525713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927DAE-D762-4F94-98F9-2D76B820D6C8}" type="datetime'''''''''''''''''''''''2''0''21''''''''''''''''''''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6D04468A-40BF-467E-8DB3-E49374317CC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962150" y="2895600"/>
            <a:ext cx="141288" cy="212725"/>
          </a:xfrm>
          <a:prstGeom prst="rect">
            <a:avLst/>
          </a:prstGeom>
          <a:solidFill>
            <a:srgbClr val="D6D7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76CD76-929A-40C2-B735-4A6D3FDF18C1}" type="datetime'''''''''''''''''''''''''''''''''''''''''''''3'''''''''''''">
              <a:rPr lang="is-IS" altLang="en-US" smtClean="0"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is-IS" dirty="0"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66CBFBF4-63DC-4B2B-B0D4-AC62F2B8D57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205163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BD1A3B-F6E7-4664-8EA4-DA00E5748AE1}" type="datetime'''2''''''''''0''''''''''''''''''''''2''''''''''''''''2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36AFFC-694F-474E-9D86-C1C464EBAF6D}"/>
              </a:ext>
            </a:extLst>
          </p:cNvPr>
          <p:cNvSpPr/>
          <p:nvPr/>
        </p:nvSpPr>
        <p:spPr>
          <a:xfrm>
            <a:off x="2103035" y="1004888"/>
            <a:ext cx="540000" cy="53975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2B1155E-F341-4F48-BA80-89CB8C59267F}"/>
              </a:ext>
            </a:extLst>
          </p:cNvPr>
          <p:cNvSpPr/>
          <p:nvPr/>
        </p:nvSpPr>
        <p:spPr>
          <a:xfrm>
            <a:off x="5826000" y="1004888"/>
            <a:ext cx="540000" cy="539750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B7C6918-36C0-4E50-B2AE-221A6DC5C637}"/>
              </a:ext>
            </a:extLst>
          </p:cNvPr>
          <p:cNvSpPr/>
          <p:nvPr/>
        </p:nvSpPr>
        <p:spPr>
          <a:xfrm>
            <a:off x="9490075" y="1004888"/>
            <a:ext cx="539750" cy="53975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E6C088B0-21C8-4B65-A88B-C80D1258C355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274028437"/>
              </p:ext>
            </p:extLst>
          </p:nvPr>
        </p:nvGraphicFramePr>
        <p:xfrm>
          <a:off x="4654550" y="2444750"/>
          <a:ext cx="2887663" cy="160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B00038AB-AC9C-4D48-A35D-C710419FE0F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931025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67375C-F3CA-41C0-A87A-22BB8486D958}" type="datetime'''''''''''2''''''''''''''''''''''''02''2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9DAB959C-6B5C-4D86-B35D-1BFFD43D52B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251575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CE733A-4EC2-4BB9-BF56-ADF9AAB3F4C7}" type="datetime'''''''''''''''''''''''''''''20''''''''''''''21''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90223728-A4DC-4F9B-AED3-61022DE929B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889500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CCD398-3A7F-459F-81E5-A7A8D8FFA7F0}" type="datetime'''''''''2''''''''''''''''''0''''''1''9''''''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62BFD154-BD20-4175-8A5C-E368ACBA61A3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570538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7BE7FD-D5F5-44CC-99DC-ED56F3A4A2CC}" type="datetime'''''2''''''''0''''''''''''''''''2''''''''''0''''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BF8459C6-74A3-43D6-8253-EEF8CBF30B35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1818683"/>
              </p:ext>
            </p:extLst>
          </p:nvPr>
        </p:nvGraphicFramePr>
        <p:xfrm>
          <a:off x="8426450" y="2444750"/>
          <a:ext cx="2887663" cy="160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FCB49280-E2AA-4124-8D46-8E09BF12BF5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661400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D8223C-45C7-440B-A09B-2FBBC9260F4D}" type="datetime'''''2''''''0''''''''''''''''''19''''''''''''''''''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936E0C42-AFD3-406D-BC4C-5F31029946E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342438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1E9298-9A18-4525-A603-3D04AB02ECF7}" type="datetime'''''2''''''''''''''''''''''''''''''''''''0''''''''''''20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59F6325A-6E8F-4045-B452-96510EC11EB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0023475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AB2889-BD0D-491B-8DDC-0EA208E6E7F2}" type="datetime'2''''0''''''2''''''''''''''''''''''''''''1''''''''''''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3A42147-2140-4CDD-965B-469C6AC8175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702925" y="4029075"/>
            <a:ext cx="374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A716E2-091D-4AF4-91CE-7FAA2FD2B015}" type="datetime'''''''2''''''''''''''''0''2''''''''''''''''''''''''''2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A0EB2-852B-429D-AC49-B52BF7451604}"/>
              </a:ext>
            </a:extLst>
          </p:cNvPr>
          <p:cNvSpPr txBox="1"/>
          <p:nvPr/>
        </p:nvSpPr>
        <p:spPr>
          <a:xfrm>
            <a:off x="1464040" y="1698625"/>
            <a:ext cx="1817997" cy="52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s-IS" b="1" dirty="0">
                <a:solidFill>
                  <a:schemeClr val="accent3"/>
                </a:solidFill>
              </a:rPr>
              <a:t>Sviðsmynd 1</a:t>
            </a:r>
            <a:br>
              <a:rPr lang="is-IS" b="1" dirty="0">
                <a:solidFill>
                  <a:schemeClr val="accent3"/>
                </a:solidFill>
              </a:rPr>
            </a:br>
            <a:r>
              <a:rPr lang="is-IS" sz="16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Hagvöxtur á mann 1%</a:t>
            </a:r>
            <a:endParaRPr lang="is-IS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6E2DE21-AE8E-49CA-9CBE-FDEA430B2D5D}"/>
              </a:ext>
            </a:extLst>
          </p:cNvPr>
          <p:cNvSpPr txBox="1"/>
          <p:nvPr/>
        </p:nvSpPr>
        <p:spPr>
          <a:xfrm>
            <a:off x="5187002" y="1698625"/>
            <a:ext cx="1817997" cy="52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s-IS" b="1" dirty="0">
                <a:solidFill>
                  <a:schemeClr val="accent5"/>
                </a:solidFill>
              </a:rPr>
              <a:t>Sviðsmynd 2</a:t>
            </a:r>
            <a:r>
              <a:rPr lang="is-IS" b="1" dirty="0">
                <a:solidFill>
                  <a:schemeClr val="accent3"/>
                </a:solidFill>
              </a:rPr>
              <a:t/>
            </a:r>
            <a:br>
              <a:rPr lang="is-IS" b="1" dirty="0">
                <a:solidFill>
                  <a:schemeClr val="accent3"/>
                </a:solidFill>
              </a:rPr>
            </a:br>
            <a:r>
              <a:rPr lang="is-IS" sz="16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Hagvöxtur á mann 2%</a:t>
            </a:r>
            <a:endParaRPr lang="is-IS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7DABB30-6D87-42E5-9FDF-CFC74355FDD8}"/>
              </a:ext>
            </a:extLst>
          </p:cNvPr>
          <p:cNvSpPr txBox="1"/>
          <p:nvPr/>
        </p:nvSpPr>
        <p:spPr>
          <a:xfrm>
            <a:off x="8851900" y="1698625"/>
            <a:ext cx="1817688" cy="52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s-IS" b="1" dirty="0">
                <a:solidFill>
                  <a:schemeClr val="accent6"/>
                </a:solidFill>
              </a:rPr>
              <a:t>Sviðsmynd 3</a:t>
            </a:r>
            <a:br>
              <a:rPr lang="is-IS" b="1" dirty="0">
                <a:solidFill>
                  <a:schemeClr val="accent6"/>
                </a:solidFill>
              </a:rPr>
            </a:br>
            <a:r>
              <a:rPr lang="is-IS" sz="16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Hagvöxtur á mann 3%</a:t>
            </a:r>
            <a:endParaRPr lang="is-IS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3C1858B-D2D1-443B-8B90-5E0774B8E5A2}"/>
              </a:ext>
            </a:extLst>
          </p:cNvPr>
          <p:cNvSpPr/>
          <p:nvPr/>
        </p:nvSpPr>
        <p:spPr>
          <a:xfrm rot="10800000">
            <a:off x="1077913" y="4479925"/>
            <a:ext cx="2573278" cy="720725"/>
          </a:xfrm>
          <a:prstGeom prst="triangle">
            <a:avLst/>
          </a:prstGeom>
          <a:noFill/>
          <a:ln w="31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accent6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663634-BBBA-4418-AFE9-AFE91331D2B2}"/>
              </a:ext>
            </a:extLst>
          </p:cNvPr>
          <p:cNvSpPr/>
          <p:nvPr/>
        </p:nvSpPr>
        <p:spPr>
          <a:xfrm>
            <a:off x="1077856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71A3F11D-7AAB-4E53-A08D-0E5EBF466BE6}"/>
              </a:ext>
            </a:extLst>
          </p:cNvPr>
          <p:cNvSpPr/>
          <p:nvPr/>
        </p:nvSpPr>
        <p:spPr>
          <a:xfrm>
            <a:off x="1762000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27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5E4E0FB-60EB-4F81-B1FD-3B7C52829412}"/>
              </a:ext>
            </a:extLst>
          </p:cNvPr>
          <p:cNvSpPr/>
          <p:nvPr/>
        </p:nvSpPr>
        <p:spPr>
          <a:xfrm>
            <a:off x="2446144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27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A24D911-6A10-40A4-94B4-BE196D625AE9}"/>
              </a:ext>
            </a:extLst>
          </p:cNvPr>
          <p:cNvSpPr/>
          <p:nvPr/>
        </p:nvSpPr>
        <p:spPr>
          <a:xfrm>
            <a:off x="3111132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28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989CBF-A9ED-4B17-8A06-368D42D2ECF8}"/>
              </a:ext>
            </a:extLst>
          </p:cNvPr>
          <p:cNvSpPr/>
          <p:nvPr/>
        </p:nvSpPr>
        <p:spPr>
          <a:xfrm>
            <a:off x="2009595" y="4956175"/>
            <a:ext cx="720000" cy="36036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b="1" dirty="0"/>
              <a:t>99</a:t>
            </a:r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3116EB18-C4DE-4B2D-8A53-B074B8509D3E}"/>
              </a:ext>
            </a:extLst>
          </p:cNvPr>
          <p:cNvSpPr/>
          <p:nvPr/>
        </p:nvSpPr>
        <p:spPr>
          <a:xfrm rot="10800000">
            <a:off x="4810125" y="4479925"/>
            <a:ext cx="2573278" cy="720725"/>
          </a:xfrm>
          <a:prstGeom prst="triangle">
            <a:avLst/>
          </a:prstGeom>
          <a:noFill/>
          <a:ln w="31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accent6"/>
              </a:solidFill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C844BE4-D62A-4099-A84F-E743182BF67F}"/>
              </a:ext>
            </a:extLst>
          </p:cNvPr>
          <p:cNvSpPr/>
          <p:nvPr/>
        </p:nvSpPr>
        <p:spPr>
          <a:xfrm>
            <a:off x="4809364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B727E02A-BE4D-4ADC-BF4A-1CC5E2672520}"/>
              </a:ext>
            </a:extLst>
          </p:cNvPr>
          <p:cNvSpPr/>
          <p:nvPr/>
        </p:nvSpPr>
        <p:spPr>
          <a:xfrm>
            <a:off x="5493508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03CDD419-F756-47A3-AA81-0644C97AB071}"/>
              </a:ext>
            </a:extLst>
          </p:cNvPr>
          <p:cNvSpPr/>
          <p:nvPr/>
        </p:nvSpPr>
        <p:spPr>
          <a:xfrm>
            <a:off x="6177652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32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BB6D47D-5E57-4B97-928F-A17F3A1C433C}"/>
              </a:ext>
            </a:extLst>
          </p:cNvPr>
          <p:cNvSpPr/>
          <p:nvPr/>
        </p:nvSpPr>
        <p:spPr>
          <a:xfrm>
            <a:off x="6842640" y="4344989"/>
            <a:ext cx="54000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33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98872C7F-FDD2-4418-90E2-4CEA97997BB6}"/>
              </a:ext>
            </a:extLst>
          </p:cNvPr>
          <p:cNvSpPr/>
          <p:nvPr/>
        </p:nvSpPr>
        <p:spPr>
          <a:xfrm>
            <a:off x="5741103" y="4956175"/>
            <a:ext cx="720000" cy="36036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b="1" dirty="0"/>
              <a:t>114</a:t>
            </a:r>
          </a:p>
        </p:txBody>
      </p:sp>
      <p:sp>
        <p:nvSpPr>
          <p:cNvPr id="174" name="Isosceles Triangle 173">
            <a:extLst>
              <a:ext uri="{FF2B5EF4-FFF2-40B4-BE49-F238E27FC236}">
                <a16:creationId xmlns:a16="http://schemas.microsoft.com/office/drawing/2014/main" id="{D373B34A-7F88-4BD9-8D9E-7AD8A35B3D2A}"/>
              </a:ext>
            </a:extLst>
          </p:cNvPr>
          <p:cNvSpPr/>
          <p:nvPr/>
        </p:nvSpPr>
        <p:spPr>
          <a:xfrm rot="10800000">
            <a:off x="8534400" y="4479925"/>
            <a:ext cx="2573338" cy="720725"/>
          </a:xfrm>
          <a:prstGeom prst="triangle">
            <a:avLst/>
          </a:prstGeom>
          <a:noFill/>
          <a:ln w="31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accent6"/>
              </a:solidFill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B645B82-C8B7-4F85-977C-C311D11803B9}"/>
              </a:ext>
            </a:extLst>
          </p:cNvPr>
          <p:cNvSpPr/>
          <p:nvPr/>
        </p:nvSpPr>
        <p:spPr>
          <a:xfrm>
            <a:off x="8534400" y="4344989"/>
            <a:ext cx="53975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BAB8104-A444-4B41-9BB6-C4B3C57BFAB6}"/>
              </a:ext>
            </a:extLst>
          </p:cNvPr>
          <p:cNvSpPr/>
          <p:nvPr/>
        </p:nvSpPr>
        <p:spPr>
          <a:xfrm>
            <a:off x="9218613" y="4344989"/>
            <a:ext cx="53975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37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615C3A1-8DE4-442E-B02B-BCE60AD8BF75}"/>
              </a:ext>
            </a:extLst>
          </p:cNvPr>
          <p:cNvSpPr/>
          <p:nvPr/>
        </p:nvSpPr>
        <p:spPr>
          <a:xfrm>
            <a:off x="9902825" y="4344989"/>
            <a:ext cx="53975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37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E1563145-ECD9-4B32-ACEE-149777AAEE79}"/>
              </a:ext>
            </a:extLst>
          </p:cNvPr>
          <p:cNvSpPr/>
          <p:nvPr/>
        </p:nvSpPr>
        <p:spPr>
          <a:xfrm>
            <a:off x="10567988" y="4344989"/>
            <a:ext cx="539750" cy="2698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38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B622521-EEEF-47F1-A7EC-F3574B608324}"/>
              </a:ext>
            </a:extLst>
          </p:cNvPr>
          <p:cNvSpPr/>
          <p:nvPr/>
        </p:nvSpPr>
        <p:spPr>
          <a:xfrm>
            <a:off x="9466263" y="4956175"/>
            <a:ext cx="720725" cy="360363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b="1" dirty="0"/>
              <a:t>129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EAD81A-A224-4048-A28A-E9D928712495}"/>
              </a:ext>
            </a:extLst>
          </p:cNvPr>
          <p:cNvSpPr txBox="1"/>
          <p:nvPr/>
        </p:nvSpPr>
        <p:spPr>
          <a:xfrm>
            <a:off x="1069974" y="2463800"/>
            <a:ext cx="2581157" cy="430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Þúsundir</a:t>
            </a:r>
            <a:b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króna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83459B7-B3B0-4137-AE8A-6582AAEE87A8}"/>
              </a:ext>
            </a:extLst>
          </p:cNvPr>
          <p:cNvSpPr txBox="1"/>
          <p:nvPr/>
        </p:nvSpPr>
        <p:spPr>
          <a:xfrm>
            <a:off x="4801482" y="2463800"/>
            <a:ext cx="2581157" cy="430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Þúsundir</a:t>
            </a:r>
            <a:b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króna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CB9094F-154C-4DF4-904A-0B832CF9F569}"/>
              </a:ext>
            </a:extLst>
          </p:cNvPr>
          <p:cNvSpPr txBox="1"/>
          <p:nvPr/>
        </p:nvSpPr>
        <p:spPr>
          <a:xfrm>
            <a:off x="8509000" y="2463800"/>
            <a:ext cx="2581275" cy="430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Þúsundir</a:t>
            </a:r>
            <a:b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króna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5F8CF8-E92D-4946-92F5-FCE34C4AFACF}"/>
              </a:ext>
            </a:extLst>
          </p:cNvPr>
          <p:cNvSpPr txBox="1"/>
          <p:nvPr/>
        </p:nvSpPr>
        <p:spPr>
          <a:xfrm>
            <a:off x="1227978" y="5389563"/>
            <a:ext cx="2290114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1400" b="1" dirty="0">
                <a:solidFill>
                  <a:schemeClr val="tx2"/>
                </a:solidFill>
              </a:rPr>
              <a:t>Samanlögð hækkun 2019-2022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98FC7CB-E3CE-493A-828A-648A57D51AB9}"/>
              </a:ext>
            </a:extLst>
          </p:cNvPr>
          <p:cNvSpPr txBox="1"/>
          <p:nvPr/>
        </p:nvSpPr>
        <p:spPr>
          <a:xfrm>
            <a:off x="4947003" y="5389563"/>
            <a:ext cx="2290114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1400" b="1" dirty="0">
                <a:solidFill>
                  <a:schemeClr val="tx2"/>
                </a:solidFill>
              </a:rPr>
              <a:t>Samanlögð hækkun 2019-2022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A0DEBD3-62F9-4816-9E40-CC61690784AA}"/>
              </a:ext>
            </a:extLst>
          </p:cNvPr>
          <p:cNvSpPr txBox="1"/>
          <p:nvPr/>
        </p:nvSpPr>
        <p:spPr>
          <a:xfrm>
            <a:off x="8631238" y="5389563"/>
            <a:ext cx="2290763" cy="2159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1400" b="1" dirty="0">
                <a:solidFill>
                  <a:schemeClr val="tx2"/>
                </a:solidFill>
              </a:rPr>
              <a:t>Samanlögð hækkun 2019-2022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C9F82AC-2F84-476F-959A-A115D7A80178}"/>
              </a:ext>
            </a:extLst>
          </p:cNvPr>
          <p:cNvSpPr txBox="1"/>
          <p:nvPr/>
        </p:nvSpPr>
        <p:spPr>
          <a:xfrm>
            <a:off x="1084262" y="5940424"/>
            <a:ext cx="10023476" cy="38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is-IS" b="1" dirty="0">
                <a:solidFill>
                  <a:schemeClr val="accent4"/>
                </a:solidFill>
                <a:latin typeface="+mj-lt"/>
                <a:cs typeface="Calibri Light" panose="020F0302020204030204" pitchFamily="34" charset="0"/>
              </a:rPr>
              <a:t>Við bætist 26.000 kr. orlofsuppbótarauki sem greiðist út fyrir 2. maí 2019</a:t>
            </a:r>
          </a:p>
        </p:txBody>
      </p:sp>
    </p:spTree>
    <p:extLst>
      <p:ext uri="{BB962C8B-B14F-4D97-AF65-F5344CB8AC3E}">
        <p14:creationId xmlns:p14="http://schemas.microsoft.com/office/powerpoint/2010/main" val="464206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583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434608"/>
          </a:xfrm>
        </p:spPr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Launahækkanir samningsins eru í formi krónutöluhækkana á kauptaxta og föst mánaðarlaun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AC5CB9-97E9-4EBD-993E-700C138BDC84}"/>
              </a:ext>
            </a:extLst>
          </p:cNvPr>
          <p:cNvSpPr/>
          <p:nvPr/>
        </p:nvSpPr>
        <p:spPr>
          <a:xfrm>
            <a:off x="5594708" y="1267634"/>
            <a:ext cx="2740124" cy="22731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accent3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EEA989-EF64-408C-B116-78F8DDA72F02}"/>
              </a:ext>
            </a:extLst>
          </p:cNvPr>
          <p:cNvGrpSpPr/>
          <p:nvPr/>
        </p:nvGrpSpPr>
        <p:grpSpPr>
          <a:xfrm>
            <a:off x="6043190" y="1828574"/>
            <a:ext cx="1843161" cy="1492026"/>
            <a:chOff x="2590172" y="2086726"/>
            <a:chExt cx="1843161" cy="14920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F6C79D-55C2-4616-B001-69F6DDFAAC28}"/>
                </a:ext>
              </a:extLst>
            </p:cNvPr>
            <p:cNvSpPr txBox="1"/>
            <p:nvPr/>
          </p:nvSpPr>
          <p:spPr>
            <a:xfrm>
              <a:off x="2590172" y="2381966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2019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946AD3-A104-4EBE-A806-3D91FEB1944E}"/>
                </a:ext>
              </a:extLst>
            </p:cNvPr>
            <p:cNvSpPr txBox="1"/>
            <p:nvPr/>
          </p:nvSpPr>
          <p:spPr>
            <a:xfrm>
              <a:off x="2590172" y="2709080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B2DE4D-66AC-4022-8FE5-BD5478C29848}"/>
                </a:ext>
              </a:extLst>
            </p:cNvPr>
            <p:cNvSpPr txBox="1"/>
            <p:nvPr/>
          </p:nvSpPr>
          <p:spPr>
            <a:xfrm>
              <a:off x="2590172" y="3036194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E5ABAE-D568-4824-A758-F578EAADF66F}"/>
                </a:ext>
              </a:extLst>
            </p:cNvPr>
            <p:cNvSpPr txBox="1"/>
            <p:nvPr/>
          </p:nvSpPr>
          <p:spPr>
            <a:xfrm>
              <a:off x="2590172" y="3363308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2B65B3-CF61-4903-9BF6-1A874EFB59F4}"/>
                </a:ext>
              </a:extLst>
            </p:cNvPr>
            <p:cNvSpPr txBox="1"/>
            <p:nvPr/>
          </p:nvSpPr>
          <p:spPr>
            <a:xfrm>
              <a:off x="2590172" y="2086726"/>
              <a:ext cx="17312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tx2"/>
                  </a:solidFill>
                </a:rPr>
                <a:t>Ár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D3D4D6-6CDE-448D-B012-F11ABB3BE494}"/>
                </a:ext>
              </a:extLst>
            </p:cNvPr>
            <p:cNvSpPr txBox="1"/>
            <p:nvPr/>
          </p:nvSpPr>
          <p:spPr>
            <a:xfrm>
              <a:off x="3636384" y="2381966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+17.000 kr.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77E2DE-89E0-4345-9E02-B24AD19EE904}"/>
                </a:ext>
              </a:extLst>
            </p:cNvPr>
            <p:cNvSpPr txBox="1"/>
            <p:nvPr/>
          </p:nvSpPr>
          <p:spPr>
            <a:xfrm>
              <a:off x="3636384" y="2709080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+24.000 kr.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630B0B-4C22-4A99-A7A2-13C72367C1B8}"/>
                </a:ext>
              </a:extLst>
            </p:cNvPr>
            <p:cNvSpPr txBox="1"/>
            <p:nvPr/>
          </p:nvSpPr>
          <p:spPr>
            <a:xfrm>
              <a:off x="3636384" y="3036194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+24.000 kr.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F1181F-AD41-4A6C-B2B9-CBDF79EC869A}"/>
                </a:ext>
              </a:extLst>
            </p:cNvPr>
            <p:cNvSpPr txBox="1"/>
            <p:nvPr/>
          </p:nvSpPr>
          <p:spPr>
            <a:xfrm>
              <a:off x="3636384" y="3363308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+25.000 kr.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F1548F4-7802-4956-BAD8-11526751FC84}"/>
                </a:ext>
              </a:extLst>
            </p:cNvPr>
            <p:cNvSpPr txBox="1"/>
            <p:nvPr/>
          </p:nvSpPr>
          <p:spPr>
            <a:xfrm>
              <a:off x="4250334" y="2086726"/>
              <a:ext cx="18299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b="1" dirty="0">
                  <a:solidFill>
                    <a:schemeClr val="tx2"/>
                  </a:solidFill>
                </a:rPr>
                <a:t>kr.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E0F7F4-F6A7-448B-BA4B-9E8B33F2F5CB}"/>
                </a:ext>
              </a:extLst>
            </p:cNvPr>
            <p:cNvCxnSpPr/>
            <p:nvPr/>
          </p:nvCxnSpPr>
          <p:spPr>
            <a:xfrm>
              <a:off x="2590172" y="2648346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6440606-C61B-4F4A-A019-7D7847B0ECD3}"/>
                </a:ext>
              </a:extLst>
            </p:cNvPr>
            <p:cNvCxnSpPr/>
            <p:nvPr/>
          </p:nvCxnSpPr>
          <p:spPr>
            <a:xfrm>
              <a:off x="2590172" y="2979247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EC0124-0FF7-43E1-9726-54E0FB697567}"/>
                </a:ext>
              </a:extLst>
            </p:cNvPr>
            <p:cNvCxnSpPr/>
            <p:nvPr/>
          </p:nvCxnSpPr>
          <p:spPr>
            <a:xfrm>
              <a:off x="2590172" y="3314608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C8E6E76-EA79-451A-90DD-9E42072C2CB7}"/>
                </a:ext>
              </a:extLst>
            </p:cNvPr>
            <p:cNvCxnSpPr/>
            <p:nvPr/>
          </p:nvCxnSpPr>
          <p:spPr>
            <a:xfrm>
              <a:off x="2590172" y="2316668"/>
              <a:ext cx="18360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A47757F-BC73-4024-951A-794BC77FF946}"/>
              </a:ext>
            </a:extLst>
          </p:cNvPr>
          <p:cNvSpPr txBox="1"/>
          <p:nvPr/>
        </p:nvSpPr>
        <p:spPr>
          <a:xfrm>
            <a:off x="6043190" y="1517623"/>
            <a:ext cx="159768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600" b="1" dirty="0">
                <a:solidFill>
                  <a:schemeClr val="accent3"/>
                </a:solidFill>
              </a:rPr>
              <a:t>Hækkun kauptaxta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5BC5A-3833-47BD-B72F-637A8EE2BC65}"/>
              </a:ext>
            </a:extLst>
          </p:cNvPr>
          <p:cNvSpPr/>
          <p:nvPr/>
        </p:nvSpPr>
        <p:spPr>
          <a:xfrm>
            <a:off x="2593969" y="1267634"/>
            <a:ext cx="2740124" cy="22731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7EBD8F-0991-4285-8601-7702852F6C15}"/>
              </a:ext>
            </a:extLst>
          </p:cNvPr>
          <p:cNvGrpSpPr/>
          <p:nvPr/>
        </p:nvGrpSpPr>
        <p:grpSpPr>
          <a:xfrm>
            <a:off x="3042451" y="1828574"/>
            <a:ext cx="1843161" cy="1492026"/>
            <a:chOff x="2590172" y="2086726"/>
            <a:chExt cx="1843161" cy="14920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8CAF38-EF33-4BC6-B106-32CE5EE7F547}"/>
                </a:ext>
              </a:extLst>
            </p:cNvPr>
            <p:cNvSpPr txBox="1"/>
            <p:nvPr/>
          </p:nvSpPr>
          <p:spPr>
            <a:xfrm>
              <a:off x="2590172" y="2381966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CE7E9F-ACBF-415E-A0F1-879022D009B4}"/>
                </a:ext>
              </a:extLst>
            </p:cNvPr>
            <p:cNvSpPr txBox="1"/>
            <p:nvPr/>
          </p:nvSpPr>
          <p:spPr>
            <a:xfrm>
              <a:off x="2590172" y="2709080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C9A8D5-008D-4922-8786-36554964CB0D}"/>
                </a:ext>
              </a:extLst>
            </p:cNvPr>
            <p:cNvSpPr txBox="1"/>
            <p:nvPr/>
          </p:nvSpPr>
          <p:spPr>
            <a:xfrm>
              <a:off x="2590172" y="3036194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4916B2-7CB4-4F88-8272-8BCF711F0FCE}"/>
                </a:ext>
              </a:extLst>
            </p:cNvPr>
            <p:cNvSpPr txBox="1"/>
            <p:nvPr/>
          </p:nvSpPr>
          <p:spPr>
            <a:xfrm>
              <a:off x="2590172" y="3363308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3CF9C0-5794-4E4F-918E-1B40FBA6571B}"/>
                </a:ext>
              </a:extLst>
            </p:cNvPr>
            <p:cNvSpPr txBox="1"/>
            <p:nvPr/>
          </p:nvSpPr>
          <p:spPr>
            <a:xfrm>
              <a:off x="2590172" y="2086726"/>
              <a:ext cx="17312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tx2"/>
                  </a:solidFill>
                </a:rPr>
                <a:t>Ár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CD44EE-DD7D-481A-B699-3454866149D2}"/>
                </a:ext>
              </a:extLst>
            </p:cNvPr>
            <p:cNvSpPr txBox="1"/>
            <p:nvPr/>
          </p:nvSpPr>
          <p:spPr>
            <a:xfrm>
              <a:off x="3636384" y="2381966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+17.000 kr.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D9B274-538D-4607-A322-B8EDFEE446F2}"/>
                </a:ext>
              </a:extLst>
            </p:cNvPr>
            <p:cNvSpPr txBox="1"/>
            <p:nvPr/>
          </p:nvSpPr>
          <p:spPr>
            <a:xfrm>
              <a:off x="3636384" y="2709080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+18.000 kr.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D8CBD-9384-4225-9F28-B64A6DBCE295}"/>
                </a:ext>
              </a:extLst>
            </p:cNvPr>
            <p:cNvSpPr txBox="1"/>
            <p:nvPr/>
          </p:nvSpPr>
          <p:spPr>
            <a:xfrm>
              <a:off x="3636384" y="3036194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+15.750 kr.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746D2F-9BD1-466D-9B76-BCDBB8D6C850}"/>
                </a:ext>
              </a:extLst>
            </p:cNvPr>
            <p:cNvSpPr txBox="1"/>
            <p:nvPr/>
          </p:nvSpPr>
          <p:spPr>
            <a:xfrm>
              <a:off x="3636384" y="3363308"/>
              <a:ext cx="7969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+17.250 kr.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C61065-AB2C-4957-B9FA-33A0DB066EEC}"/>
                </a:ext>
              </a:extLst>
            </p:cNvPr>
            <p:cNvSpPr txBox="1"/>
            <p:nvPr/>
          </p:nvSpPr>
          <p:spPr>
            <a:xfrm>
              <a:off x="4250334" y="2086726"/>
              <a:ext cx="18299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b="1" dirty="0">
                  <a:solidFill>
                    <a:schemeClr val="tx2"/>
                  </a:solidFill>
                </a:rPr>
                <a:t>kr.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7554DB9-215F-4E97-AA4F-39FCA5CD73D4}"/>
                </a:ext>
              </a:extLst>
            </p:cNvPr>
            <p:cNvCxnSpPr/>
            <p:nvPr/>
          </p:nvCxnSpPr>
          <p:spPr>
            <a:xfrm>
              <a:off x="2590172" y="2648346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FBC511-5931-4BB4-8757-896A41550813}"/>
                </a:ext>
              </a:extLst>
            </p:cNvPr>
            <p:cNvCxnSpPr/>
            <p:nvPr/>
          </p:nvCxnSpPr>
          <p:spPr>
            <a:xfrm>
              <a:off x="2590172" y="2979247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DD8988-EBDB-41C6-83FE-0ABEB3416265}"/>
                </a:ext>
              </a:extLst>
            </p:cNvPr>
            <p:cNvCxnSpPr/>
            <p:nvPr/>
          </p:nvCxnSpPr>
          <p:spPr>
            <a:xfrm>
              <a:off x="2590172" y="3314608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D74BD6A-2274-43A8-8248-7C97C064FC64}"/>
                </a:ext>
              </a:extLst>
            </p:cNvPr>
            <p:cNvCxnSpPr/>
            <p:nvPr/>
          </p:nvCxnSpPr>
          <p:spPr>
            <a:xfrm>
              <a:off x="2590172" y="2316668"/>
              <a:ext cx="18360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F147E2-EA0B-4CE3-861B-B7EC0F84F78D}"/>
              </a:ext>
            </a:extLst>
          </p:cNvPr>
          <p:cNvSpPr txBox="1"/>
          <p:nvPr/>
        </p:nvSpPr>
        <p:spPr>
          <a:xfrm>
            <a:off x="3042451" y="1517623"/>
            <a:ext cx="1395318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1600" b="1" dirty="0">
                <a:solidFill>
                  <a:schemeClr val="accent3"/>
                </a:solidFill>
              </a:rPr>
              <a:t>Almenn hækkun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2FA72A-E086-4F54-A046-B853B8B756C1}"/>
              </a:ext>
            </a:extLst>
          </p:cNvPr>
          <p:cNvSpPr/>
          <p:nvPr/>
        </p:nvSpPr>
        <p:spPr>
          <a:xfrm>
            <a:off x="4073986" y="3840701"/>
            <a:ext cx="2740124" cy="22731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accent3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5B00B2-7F0A-4EE7-9976-C35AA2ED531E}"/>
              </a:ext>
            </a:extLst>
          </p:cNvPr>
          <p:cNvGrpSpPr/>
          <p:nvPr/>
        </p:nvGrpSpPr>
        <p:grpSpPr>
          <a:xfrm>
            <a:off x="4522468" y="4401641"/>
            <a:ext cx="1843161" cy="1492026"/>
            <a:chOff x="2590172" y="2086726"/>
            <a:chExt cx="1843161" cy="149202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5A17E0-E706-4617-8E5F-9528DEF7D0AC}"/>
                </a:ext>
              </a:extLst>
            </p:cNvPr>
            <p:cNvSpPr txBox="1"/>
            <p:nvPr/>
          </p:nvSpPr>
          <p:spPr>
            <a:xfrm>
              <a:off x="2590172" y="2381966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AC7D66D-0EDB-4166-AB79-30B01B90DF68}"/>
                </a:ext>
              </a:extLst>
            </p:cNvPr>
            <p:cNvSpPr txBox="1"/>
            <p:nvPr/>
          </p:nvSpPr>
          <p:spPr>
            <a:xfrm>
              <a:off x="2590172" y="2709080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980CC7A-CAD9-4104-9A40-6C215F6E136B}"/>
                </a:ext>
              </a:extLst>
            </p:cNvPr>
            <p:cNvSpPr txBox="1"/>
            <p:nvPr/>
          </p:nvSpPr>
          <p:spPr>
            <a:xfrm>
              <a:off x="2590172" y="3036194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F72686-4A87-41C9-94F6-8B4B5A306316}"/>
                </a:ext>
              </a:extLst>
            </p:cNvPr>
            <p:cNvSpPr txBox="1"/>
            <p:nvPr/>
          </p:nvSpPr>
          <p:spPr>
            <a:xfrm>
              <a:off x="2590172" y="3363308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2C02E6A-AD22-4689-87C3-0E2E635C1883}"/>
                </a:ext>
              </a:extLst>
            </p:cNvPr>
            <p:cNvSpPr txBox="1"/>
            <p:nvPr/>
          </p:nvSpPr>
          <p:spPr>
            <a:xfrm>
              <a:off x="2590172" y="2086726"/>
              <a:ext cx="17312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tx2"/>
                  </a:solidFill>
                </a:rPr>
                <a:t>Ár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7685AE8-EACE-4D93-9C94-6CB099B0085B}"/>
                </a:ext>
              </a:extLst>
            </p:cNvPr>
            <p:cNvSpPr txBox="1"/>
            <p:nvPr/>
          </p:nvSpPr>
          <p:spPr>
            <a:xfrm>
              <a:off x="3634780" y="2381966"/>
              <a:ext cx="7985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317.000 kr.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EBFA20A-569B-4920-8B62-1355CDDF4322}"/>
                </a:ext>
              </a:extLst>
            </p:cNvPr>
            <p:cNvSpPr txBox="1"/>
            <p:nvPr/>
          </p:nvSpPr>
          <p:spPr>
            <a:xfrm>
              <a:off x="3634780" y="2709080"/>
              <a:ext cx="7985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335.000 kr.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E67186F-1C52-469A-8778-C5CEBEF8D865}"/>
                </a:ext>
              </a:extLst>
            </p:cNvPr>
            <p:cNvSpPr txBox="1"/>
            <p:nvPr/>
          </p:nvSpPr>
          <p:spPr>
            <a:xfrm>
              <a:off x="3634780" y="3036194"/>
              <a:ext cx="7985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351.000 kr.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479475-3907-4126-A535-8F93BC254841}"/>
                </a:ext>
              </a:extLst>
            </p:cNvPr>
            <p:cNvSpPr txBox="1"/>
            <p:nvPr/>
          </p:nvSpPr>
          <p:spPr>
            <a:xfrm>
              <a:off x="3634780" y="3363308"/>
              <a:ext cx="7985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368.000 kr.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0E475DE-3D0E-4CD6-8437-1AFA40C144BA}"/>
                </a:ext>
              </a:extLst>
            </p:cNvPr>
            <p:cNvSpPr txBox="1"/>
            <p:nvPr/>
          </p:nvSpPr>
          <p:spPr>
            <a:xfrm>
              <a:off x="4250334" y="2086726"/>
              <a:ext cx="18299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b="1" dirty="0">
                  <a:solidFill>
                    <a:schemeClr val="tx2"/>
                  </a:solidFill>
                </a:rPr>
                <a:t>kr.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901A1EF-6643-4BB2-81AA-8F48F58385CB}"/>
                </a:ext>
              </a:extLst>
            </p:cNvPr>
            <p:cNvCxnSpPr/>
            <p:nvPr/>
          </p:nvCxnSpPr>
          <p:spPr>
            <a:xfrm>
              <a:off x="2590172" y="2648346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1DE44E6-1AE7-4123-9C8B-4395047E1D77}"/>
                </a:ext>
              </a:extLst>
            </p:cNvPr>
            <p:cNvCxnSpPr/>
            <p:nvPr/>
          </p:nvCxnSpPr>
          <p:spPr>
            <a:xfrm>
              <a:off x="2590172" y="2979247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7F558A1-4BDF-438B-B164-EB293CC046F6}"/>
                </a:ext>
              </a:extLst>
            </p:cNvPr>
            <p:cNvCxnSpPr/>
            <p:nvPr/>
          </p:nvCxnSpPr>
          <p:spPr>
            <a:xfrm>
              <a:off x="2590172" y="3314608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8E3B52E-DD70-4183-847B-1C7A315FB2B9}"/>
                </a:ext>
              </a:extLst>
            </p:cNvPr>
            <p:cNvCxnSpPr/>
            <p:nvPr/>
          </p:nvCxnSpPr>
          <p:spPr>
            <a:xfrm>
              <a:off x="2590172" y="2316668"/>
              <a:ext cx="18360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9487338-1457-4006-A9A6-FE4BFE2D7E79}"/>
              </a:ext>
            </a:extLst>
          </p:cNvPr>
          <p:cNvSpPr txBox="1"/>
          <p:nvPr/>
        </p:nvSpPr>
        <p:spPr>
          <a:xfrm>
            <a:off x="4478784" y="4090690"/>
            <a:ext cx="1930528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600" b="1" dirty="0">
                <a:solidFill>
                  <a:schemeClr val="accent5"/>
                </a:solidFill>
              </a:rPr>
              <a:t>Lágmarkstekjutrygging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E5A5413-FF1C-4F42-B00F-04919437561B}"/>
              </a:ext>
            </a:extLst>
          </p:cNvPr>
          <p:cNvSpPr/>
          <p:nvPr/>
        </p:nvSpPr>
        <p:spPr>
          <a:xfrm>
            <a:off x="7071145" y="3840701"/>
            <a:ext cx="2740124" cy="22731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accent3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FD0443-91D0-4EE2-901F-0B3FF492010B}"/>
              </a:ext>
            </a:extLst>
          </p:cNvPr>
          <p:cNvGrpSpPr/>
          <p:nvPr/>
        </p:nvGrpSpPr>
        <p:grpSpPr>
          <a:xfrm>
            <a:off x="7519627" y="4401641"/>
            <a:ext cx="1843161" cy="1492026"/>
            <a:chOff x="2590172" y="2086726"/>
            <a:chExt cx="1843161" cy="149202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CDDF7A7-B9F1-4840-B12E-F89F6662EBF3}"/>
                </a:ext>
              </a:extLst>
            </p:cNvPr>
            <p:cNvSpPr txBox="1"/>
            <p:nvPr/>
          </p:nvSpPr>
          <p:spPr>
            <a:xfrm>
              <a:off x="2590172" y="2381966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2019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3C8E9D7-A7AB-490D-8BB6-0043F7C23E9E}"/>
                </a:ext>
              </a:extLst>
            </p:cNvPr>
            <p:cNvSpPr txBox="1"/>
            <p:nvPr/>
          </p:nvSpPr>
          <p:spPr>
            <a:xfrm>
              <a:off x="2590172" y="2709080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05E6D9-4A40-4F8F-81CF-097016304024}"/>
                </a:ext>
              </a:extLst>
            </p:cNvPr>
            <p:cNvSpPr txBox="1"/>
            <p:nvPr/>
          </p:nvSpPr>
          <p:spPr>
            <a:xfrm>
              <a:off x="2590172" y="3036194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09F828-5B6A-48E4-A0CD-9B88E511E0AF}"/>
                </a:ext>
              </a:extLst>
            </p:cNvPr>
            <p:cNvSpPr txBox="1"/>
            <p:nvPr/>
          </p:nvSpPr>
          <p:spPr>
            <a:xfrm>
              <a:off x="2590172" y="3363308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B8B6845-BB82-4086-8668-BA1C1DF237A0}"/>
                </a:ext>
              </a:extLst>
            </p:cNvPr>
            <p:cNvSpPr txBox="1"/>
            <p:nvPr/>
          </p:nvSpPr>
          <p:spPr>
            <a:xfrm>
              <a:off x="2590172" y="2086726"/>
              <a:ext cx="17312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tx2"/>
                  </a:solidFill>
                </a:rPr>
                <a:t>Ár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B7261FA-3331-4709-8D71-2FFE2649B345}"/>
                </a:ext>
              </a:extLst>
            </p:cNvPr>
            <p:cNvSpPr txBox="1"/>
            <p:nvPr/>
          </p:nvSpPr>
          <p:spPr>
            <a:xfrm>
              <a:off x="3726152" y="2381966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50.000 kr.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0E6D6FA-8C83-48B6-99E6-8116BB54A2A7}"/>
                </a:ext>
              </a:extLst>
            </p:cNvPr>
            <p:cNvSpPr txBox="1"/>
            <p:nvPr/>
          </p:nvSpPr>
          <p:spPr>
            <a:xfrm>
              <a:off x="3726152" y="2709080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51.000 kr.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B59D430-5419-432E-BC12-E0345613C9C2}"/>
                </a:ext>
              </a:extLst>
            </p:cNvPr>
            <p:cNvSpPr txBox="1"/>
            <p:nvPr/>
          </p:nvSpPr>
          <p:spPr>
            <a:xfrm>
              <a:off x="3726152" y="3036194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52.000 kr.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C4A7E95-25CB-43CF-831F-CB5AB00A3918}"/>
                </a:ext>
              </a:extLst>
            </p:cNvPr>
            <p:cNvSpPr txBox="1"/>
            <p:nvPr/>
          </p:nvSpPr>
          <p:spPr>
            <a:xfrm>
              <a:off x="3726152" y="3363308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53.000 kr.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5FC0E1B-6B1C-4547-93CA-4EC9CC148B19}"/>
                </a:ext>
              </a:extLst>
            </p:cNvPr>
            <p:cNvSpPr txBox="1"/>
            <p:nvPr/>
          </p:nvSpPr>
          <p:spPr>
            <a:xfrm>
              <a:off x="4250334" y="2086726"/>
              <a:ext cx="18299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b="1" dirty="0">
                  <a:solidFill>
                    <a:schemeClr val="tx2"/>
                  </a:solidFill>
                </a:rPr>
                <a:t>kr.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418799C-81DE-4137-9307-216DA8024AA8}"/>
                </a:ext>
              </a:extLst>
            </p:cNvPr>
            <p:cNvCxnSpPr/>
            <p:nvPr/>
          </p:nvCxnSpPr>
          <p:spPr>
            <a:xfrm>
              <a:off x="2590172" y="2648346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0E1CA17-BBEF-45CB-91F1-845FA3D48E7B}"/>
                </a:ext>
              </a:extLst>
            </p:cNvPr>
            <p:cNvCxnSpPr/>
            <p:nvPr/>
          </p:nvCxnSpPr>
          <p:spPr>
            <a:xfrm>
              <a:off x="2590172" y="2979247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EA6EF78-997E-4E3F-8A39-8754CBE81782}"/>
                </a:ext>
              </a:extLst>
            </p:cNvPr>
            <p:cNvCxnSpPr/>
            <p:nvPr/>
          </p:nvCxnSpPr>
          <p:spPr>
            <a:xfrm>
              <a:off x="2590172" y="3314608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3AE5A21-77F3-4259-9B32-A2CD9DF4FDFD}"/>
                </a:ext>
              </a:extLst>
            </p:cNvPr>
            <p:cNvCxnSpPr/>
            <p:nvPr/>
          </p:nvCxnSpPr>
          <p:spPr>
            <a:xfrm>
              <a:off x="2590172" y="2316668"/>
              <a:ext cx="18360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82FA197-6D91-4954-B92A-AB7890FC7653}"/>
              </a:ext>
            </a:extLst>
          </p:cNvPr>
          <p:cNvSpPr txBox="1"/>
          <p:nvPr/>
        </p:nvSpPr>
        <p:spPr>
          <a:xfrm>
            <a:off x="7475943" y="4090690"/>
            <a:ext cx="114255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600" b="1" dirty="0">
                <a:solidFill>
                  <a:schemeClr val="accent5"/>
                </a:solidFill>
              </a:rPr>
              <a:t>Orlofsuppbót</a:t>
            </a:r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07D907AF-91F1-40F7-9235-8BA662D7AFC3}"/>
              </a:ext>
            </a:extLst>
          </p:cNvPr>
          <p:cNvSpPr/>
          <p:nvPr/>
        </p:nvSpPr>
        <p:spPr>
          <a:xfrm>
            <a:off x="8655607" y="2804734"/>
            <a:ext cx="1902538" cy="1210416"/>
          </a:xfrm>
          <a:prstGeom prst="wedgeRoundRectCallout">
            <a:avLst>
              <a:gd name="adj1" fmla="val -45886"/>
              <a:gd name="adj2" fmla="val 10408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is-I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876E9C-15A4-4B4D-9DD1-FF0B0AC5AC4E}"/>
              </a:ext>
            </a:extLst>
          </p:cNvPr>
          <p:cNvSpPr/>
          <p:nvPr/>
        </p:nvSpPr>
        <p:spPr>
          <a:xfrm>
            <a:off x="8918081" y="2961644"/>
            <a:ext cx="148864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4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  <a:t>+26.000 króna</a:t>
            </a:r>
            <a:br>
              <a:rPr lang="is-IS" sz="14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</a:br>
            <a:r>
              <a:rPr lang="is-IS" sz="14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  <a:t>orlofsuppbótarauki</a:t>
            </a:r>
            <a:br>
              <a:rPr lang="is-IS" sz="14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greiðist til allra</a:t>
            </a:r>
            <a:b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fyrir 2. maí 2019</a:t>
            </a:r>
          </a:p>
        </p:txBody>
      </p:sp>
      <p:sp>
        <p:nvSpPr>
          <p:cNvPr id="91" name="Rectangle 91">
            <a:extLst>
              <a:ext uri="{FF2B5EF4-FFF2-40B4-BE49-F238E27FC236}">
                <a16:creationId xmlns:a16="http://schemas.microsoft.com/office/drawing/2014/main" id="{C4888427-7009-4DE0-8D26-234447918AB3}"/>
              </a:ext>
            </a:extLst>
          </p:cNvPr>
          <p:cNvSpPr/>
          <p:nvPr/>
        </p:nvSpPr>
        <p:spPr>
          <a:xfrm>
            <a:off x="1075776" y="3826674"/>
            <a:ext cx="2740124" cy="22731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>
              <a:solidFill>
                <a:schemeClr val="accent3"/>
              </a:solidFill>
            </a:endParaRPr>
          </a:p>
        </p:txBody>
      </p:sp>
      <p:grpSp>
        <p:nvGrpSpPr>
          <p:cNvPr id="93" name="Group 93">
            <a:extLst>
              <a:ext uri="{FF2B5EF4-FFF2-40B4-BE49-F238E27FC236}">
                <a16:creationId xmlns:a16="http://schemas.microsoft.com/office/drawing/2014/main" id="{E1F3B331-6561-4400-B2DC-02E3D765B81B}"/>
              </a:ext>
            </a:extLst>
          </p:cNvPr>
          <p:cNvGrpSpPr/>
          <p:nvPr/>
        </p:nvGrpSpPr>
        <p:grpSpPr>
          <a:xfrm>
            <a:off x="1524258" y="4387614"/>
            <a:ext cx="1843161" cy="1492026"/>
            <a:chOff x="2590172" y="2086726"/>
            <a:chExt cx="1843161" cy="1492026"/>
          </a:xfrm>
        </p:grpSpPr>
        <p:sp>
          <p:nvSpPr>
            <p:cNvPr id="110" name="TextBox 95">
              <a:extLst>
                <a:ext uri="{FF2B5EF4-FFF2-40B4-BE49-F238E27FC236}">
                  <a16:creationId xmlns:a16="http://schemas.microsoft.com/office/drawing/2014/main" id="{214493ED-FD89-423A-87E3-3CB3F0B76EFC}"/>
                </a:ext>
              </a:extLst>
            </p:cNvPr>
            <p:cNvSpPr txBox="1"/>
            <p:nvPr/>
          </p:nvSpPr>
          <p:spPr>
            <a:xfrm>
              <a:off x="2590172" y="2381966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2019</a:t>
              </a:r>
            </a:p>
          </p:txBody>
        </p:sp>
        <p:sp>
          <p:nvSpPr>
            <p:cNvPr id="113" name="TextBox 96">
              <a:extLst>
                <a:ext uri="{FF2B5EF4-FFF2-40B4-BE49-F238E27FC236}">
                  <a16:creationId xmlns:a16="http://schemas.microsoft.com/office/drawing/2014/main" id="{04DB5EF4-7309-47DF-AD67-F1C6403E3721}"/>
                </a:ext>
              </a:extLst>
            </p:cNvPr>
            <p:cNvSpPr txBox="1"/>
            <p:nvPr/>
          </p:nvSpPr>
          <p:spPr>
            <a:xfrm>
              <a:off x="2590172" y="2709080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2020</a:t>
              </a:r>
            </a:p>
          </p:txBody>
        </p:sp>
        <p:sp>
          <p:nvSpPr>
            <p:cNvPr id="114" name="TextBox 97">
              <a:extLst>
                <a:ext uri="{FF2B5EF4-FFF2-40B4-BE49-F238E27FC236}">
                  <a16:creationId xmlns:a16="http://schemas.microsoft.com/office/drawing/2014/main" id="{A8C73445-12D7-4519-9E6D-273A80673397}"/>
                </a:ext>
              </a:extLst>
            </p:cNvPr>
            <p:cNvSpPr txBox="1"/>
            <p:nvPr/>
          </p:nvSpPr>
          <p:spPr>
            <a:xfrm>
              <a:off x="2590172" y="3036194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2021</a:t>
              </a:r>
            </a:p>
          </p:txBody>
        </p:sp>
        <p:sp>
          <p:nvSpPr>
            <p:cNvPr id="115" name="TextBox 98">
              <a:extLst>
                <a:ext uri="{FF2B5EF4-FFF2-40B4-BE49-F238E27FC236}">
                  <a16:creationId xmlns:a16="http://schemas.microsoft.com/office/drawing/2014/main" id="{F1B5EA8F-E598-4F49-8E0C-9F59C4B792D9}"/>
                </a:ext>
              </a:extLst>
            </p:cNvPr>
            <p:cNvSpPr txBox="1"/>
            <p:nvPr/>
          </p:nvSpPr>
          <p:spPr>
            <a:xfrm>
              <a:off x="2590172" y="3363308"/>
              <a:ext cx="3654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2022</a:t>
              </a:r>
            </a:p>
          </p:txBody>
        </p:sp>
        <p:sp>
          <p:nvSpPr>
            <p:cNvPr id="116" name="TextBox 99">
              <a:extLst>
                <a:ext uri="{FF2B5EF4-FFF2-40B4-BE49-F238E27FC236}">
                  <a16:creationId xmlns:a16="http://schemas.microsoft.com/office/drawing/2014/main" id="{C54A8B48-4AAE-4717-955E-93B96FF550F4}"/>
                </a:ext>
              </a:extLst>
            </p:cNvPr>
            <p:cNvSpPr txBox="1"/>
            <p:nvPr/>
          </p:nvSpPr>
          <p:spPr>
            <a:xfrm>
              <a:off x="2590172" y="2086726"/>
              <a:ext cx="17312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tx2"/>
                  </a:solidFill>
                </a:rPr>
                <a:t>Ár</a:t>
              </a:r>
            </a:p>
          </p:txBody>
        </p:sp>
        <p:sp>
          <p:nvSpPr>
            <p:cNvPr id="117" name="TextBox 100">
              <a:extLst>
                <a:ext uri="{FF2B5EF4-FFF2-40B4-BE49-F238E27FC236}">
                  <a16:creationId xmlns:a16="http://schemas.microsoft.com/office/drawing/2014/main" id="{52102190-6D00-4FE4-B16D-E1632D05BFBD}"/>
                </a:ext>
              </a:extLst>
            </p:cNvPr>
            <p:cNvSpPr txBox="1"/>
            <p:nvPr/>
          </p:nvSpPr>
          <p:spPr>
            <a:xfrm>
              <a:off x="3726152" y="2381966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92.000 kr.</a:t>
              </a:r>
            </a:p>
          </p:txBody>
        </p:sp>
        <p:sp>
          <p:nvSpPr>
            <p:cNvPr id="118" name="TextBox 101">
              <a:extLst>
                <a:ext uri="{FF2B5EF4-FFF2-40B4-BE49-F238E27FC236}">
                  <a16:creationId xmlns:a16="http://schemas.microsoft.com/office/drawing/2014/main" id="{0CBF0435-CAB2-4EB7-9180-1FFDF06266F2}"/>
                </a:ext>
              </a:extLst>
            </p:cNvPr>
            <p:cNvSpPr txBox="1"/>
            <p:nvPr/>
          </p:nvSpPr>
          <p:spPr>
            <a:xfrm>
              <a:off x="3726152" y="2709080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94.000 kr.</a:t>
              </a:r>
            </a:p>
          </p:txBody>
        </p:sp>
        <p:sp>
          <p:nvSpPr>
            <p:cNvPr id="119" name="TextBox 102">
              <a:extLst>
                <a:ext uri="{FF2B5EF4-FFF2-40B4-BE49-F238E27FC236}">
                  <a16:creationId xmlns:a16="http://schemas.microsoft.com/office/drawing/2014/main" id="{0CFB3918-6651-4687-B767-FD9F10A79972}"/>
                </a:ext>
              </a:extLst>
            </p:cNvPr>
            <p:cNvSpPr txBox="1"/>
            <p:nvPr/>
          </p:nvSpPr>
          <p:spPr>
            <a:xfrm>
              <a:off x="3726152" y="3036194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96.000 kr.</a:t>
              </a:r>
            </a:p>
          </p:txBody>
        </p:sp>
        <p:sp>
          <p:nvSpPr>
            <p:cNvPr id="120" name="TextBox 103">
              <a:extLst>
                <a:ext uri="{FF2B5EF4-FFF2-40B4-BE49-F238E27FC236}">
                  <a16:creationId xmlns:a16="http://schemas.microsoft.com/office/drawing/2014/main" id="{4AFDE8F1-2CB7-44F8-9006-253EC638BE27}"/>
                </a:ext>
              </a:extLst>
            </p:cNvPr>
            <p:cNvSpPr txBox="1"/>
            <p:nvPr/>
          </p:nvSpPr>
          <p:spPr>
            <a:xfrm>
              <a:off x="3726152" y="3363308"/>
              <a:ext cx="7071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i="1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98.000 kr.</a:t>
              </a:r>
            </a:p>
          </p:txBody>
        </p:sp>
        <p:sp>
          <p:nvSpPr>
            <p:cNvPr id="121" name="TextBox 104">
              <a:extLst>
                <a:ext uri="{FF2B5EF4-FFF2-40B4-BE49-F238E27FC236}">
                  <a16:creationId xmlns:a16="http://schemas.microsoft.com/office/drawing/2014/main" id="{46597247-4EAC-4A08-A4BC-10370202BD5A}"/>
                </a:ext>
              </a:extLst>
            </p:cNvPr>
            <p:cNvSpPr txBox="1"/>
            <p:nvPr/>
          </p:nvSpPr>
          <p:spPr>
            <a:xfrm>
              <a:off x="4250334" y="2086726"/>
              <a:ext cx="18299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s-IS" sz="1400" b="1" dirty="0">
                  <a:solidFill>
                    <a:schemeClr val="tx2"/>
                  </a:solidFill>
                </a:rPr>
                <a:t>kr.</a:t>
              </a:r>
            </a:p>
          </p:txBody>
        </p:sp>
        <p:cxnSp>
          <p:nvCxnSpPr>
            <p:cNvPr id="122" name="Straight Connector 105">
              <a:extLst>
                <a:ext uri="{FF2B5EF4-FFF2-40B4-BE49-F238E27FC236}">
                  <a16:creationId xmlns:a16="http://schemas.microsoft.com/office/drawing/2014/main" id="{4B37AE5E-F245-466E-8B61-11EEC8DB6421}"/>
                </a:ext>
              </a:extLst>
            </p:cNvPr>
            <p:cNvCxnSpPr/>
            <p:nvPr/>
          </p:nvCxnSpPr>
          <p:spPr>
            <a:xfrm>
              <a:off x="2590172" y="2648346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06">
              <a:extLst>
                <a:ext uri="{FF2B5EF4-FFF2-40B4-BE49-F238E27FC236}">
                  <a16:creationId xmlns:a16="http://schemas.microsoft.com/office/drawing/2014/main" id="{C68E5495-1FC2-4C78-9E9C-07D98E7FA60B}"/>
                </a:ext>
              </a:extLst>
            </p:cNvPr>
            <p:cNvCxnSpPr/>
            <p:nvPr/>
          </p:nvCxnSpPr>
          <p:spPr>
            <a:xfrm>
              <a:off x="2590172" y="2979247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07">
              <a:extLst>
                <a:ext uri="{FF2B5EF4-FFF2-40B4-BE49-F238E27FC236}">
                  <a16:creationId xmlns:a16="http://schemas.microsoft.com/office/drawing/2014/main" id="{A5FD841E-5C46-47F2-BA60-52013B22155F}"/>
                </a:ext>
              </a:extLst>
            </p:cNvPr>
            <p:cNvCxnSpPr/>
            <p:nvPr/>
          </p:nvCxnSpPr>
          <p:spPr>
            <a:xfrm>
              <a:off x="2590172" y="3314608"/>
              <a:ext cx="1836000" cy="0"/>
            </a:xfrm>
            <a:prstGeom prst="line">
              <a:avLst/>
            </a:prstGeom>
            <a:ln w="317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08">
              <a:extLst>
                <a:ext uri="{FF2B5EF4-FFF2-40B4-BE49-F238E27FC236}">
                  <a16:creationId xmlns:a16="http://schemas.microsoft.com/office/drawing/2014/main" id="{9419BAE3-7D30-43B5-8192-0B73AD7B1210}"/>
                </a:ext>
              </a:extLst>
            </p:cNvPr>
            <p:cNvCxnSpPr/>
            <p:nvPr/>
          </p:nvCxnSpPr>
          <p:spPr>
            <a:xfrm>
              <a:off x="2590172" y="2316668"/>
              <a:ext cx="1836000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94">
            <a:extLst>
              <a:ext uri="{FF2B5EF4-FFF2-40B4-BE49-F238E27FC236}">
                <a16:creationId xmlns:a16="http://schemas.microsoft.com/office/drawing/2014/main" id="{F04B7737-583F-4C6F-93D7-EC19168469BD}"/>
              </a:ext>
            </a:extLst>
          </p:cNvPr>
          <p:cNvSpPr txBox="1"/>
          <p:nvPr/>
        </p:nvSpPr>
        <p:spPr>
          <a:xfrm>
            <a:off x="1480574" y="4076663"/>
            <a:ext cx="149399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600" b="1" dirty="0">
                <a:solidFill>
                  <a:schemeClr val="accent5"/>
                </a:solidFill>
              </a:rPr>
              <a:t>Desemberuppbót</a:t>
            </a:r>
          </a:p>
        </p:txBody>
      </p:sp>
    </p:spTree>
    <p:extLst>
      <p:ext uri="{BB962C8B-B14F-4D97-AF65-F5344CB8AC3E}">
        <p14:creationId xmlns:p14="http://schemas.microsoft.com/office/powerpoint/2010/main" val="1736880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DC1FEDD-2651-4067-B2D8-A5CCA9608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99" name="think-cell Slide" r:id="rId12" imgW="347" imgH="348" progId="TCLayout.ActiveDocument.1">
                  <p:embed/>
                </p:oleObj>
              </mc:Choice>
              <mc:Fallback>
                <p:oleObj name="think-cell Slide" r:id="rId12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DC1FEDD-2651-4067-B2D8-A5CCA9608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871465C-0F8C-438A-89F0-D7D2B9F838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14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75F6E-4411-4006-9935-8DF801FEF824}"/>
              </a:ext>
            </a:extLst>
          </p:cNvPr>
          <p:cNvSpPr/>
          <p:nvPr/>
        </p:nvSpPr>
        <p:spPr>
          <a:xfrm>
            <a:off x="539750" y="1254125"/>
            <a:ext cx="6205538" cy="45418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21CA2-254D-448D-B0C3-AE88FFC1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434608"/>
          </a:xfrm>
        </p:spPr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Launaþróunartrygging veitir taxtahópum hlutdeild í launaskriði á almennum markaði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683377-5C3D-4612-BBA3-A3C71282888A}"/>
              </a:ext>
            </a:extLst>
          </p:cNvPr>
          <p:cNvSpPr/>
          <p:nvPr/>
        </p:nvSpPr>
        <p:spPr>
          <a:xfrm>
            <a:off x="6921500" y="1254125"/>
            <a:ext cx="4298950" cy="45418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193F3E3-7F2F-42D5-83B6-16A545558D99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7170738" y="2724150"/>
          <a:ext cx="3721100" cy="13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D1CCC0-A713-4C0F-816E-306A50E1EAA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415588" y="3038475"/>
            <a:ext cx="4365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0A600-EE11-42CE-8703-A1B6E1DE61A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637588" y="2806700"/>
            <a:ext cx="22145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5C22E-9228-4F4F-AD6B-C43FD281797D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V="1">
            <a:off x="10809288" y="2803525"/>
            <a:ext cx="0" cy="2381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01C489FB-6DA1-470C-A276-785878F8DAD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678738" y="4021138"/>
            <a:ext cx="9255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1E85B0-84F2-46DC-B82F-7CE78D23D492}" type="datetime'L''''''''''''''a''''u''''''na''''''''ví''''si''t''''al''a''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Launavísitala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D2C824D0-B84B-4B22-9F7C-8917C627E02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531350" y="4021138"/>
            <a:ext cx="77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CC651B-9A80-4884-8832-FD58F8C9A20B}" type="datetime'''''''''''H''''æ''''''''''st''i'''''''' ''t''''a''''x''ti'''">
              <a:rPr lang="is-IS" altLang="en-US" smtClean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Hæsti taxti</a:t>
            </a:fld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BF11D5B-E141-47D3-91C4-A3CE74DA7A3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590213" y="3086100"/>
            <a:ext cx="438150" cy="30162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846E57-9803-4D6C-918B-39617CBF4B51}" type="datetime'''''+''''''1''''''''''''''%'''''''''''''''''''''''''''''''">
              <a:rPr lang="is-IS" altLang="en-US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+1%</a:t>
            </a:fld>
            <a:endParaRPr lang="is-IS" b="1" dirty="0"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B7D1A6F-883E-4F4D-B5EF-CAC34AEC5EAD}"/>
              </a:ext>
            </a:extLst>
          </p:cNvPr>
          <p:cNvSpPr txBox="1"/>
          <p:nvPr/>
        </p:nvSpPr>
        <p:spPr>
          <a:xfrm>
            <a:off x="7307263" y="1501775"/>
            <a:ext cx="633413" cy="2762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b="1" dirty="0">
                <a:solidFill>
                  <a:schemeClr val="accent5"/>
                </a:solidFill>
              </a:rPr>
              <a:t>Dæmi:</a:t>
            </a:r>
            <a:endParaRPr lang="is-IS" i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16A6C77-CA9D-4AD9-9E63-4834F64C4B2A}"/>
              </a:ext>
            </a:extLst>
          </p:cNvPr>
          <p:cNvSpPr txBox="1"/>
          <p:nvPr/>
        </p:nvSpPr>
        <p:spPr>
          <a:xfrm>
            <a:off x="7307263" y="1839912"/>
            <a:ext cx="3641725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Launavísitala hækkar um </a:t>
            </a:r>
            <a:r>
              <a:rPr lang="is-IS" sz="1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5%</a:t>
            </a: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á viðmiðunartímabilinu.</a:t>
            </a:r>
            <a:r>
              <a:rPr lang="is-IS" sz="14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Hæsti launataxti hækkaði á sama tíma um </a:t>
            </a:r>
            <a:r>
              <a:rPr lang="is-IS" sz="1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4%.</a:t>
            </a: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52B65A5-DF20-49E7-9CCA-A0C70E81271C}"/>
              </a:ext>
            </a:extLst>
          </p:cNvPr>
          <p:cNvSpPr txBox="1"/>
          <p:nvPr/>
        </p:nvSpPr>
        <p:spPr>
          <a:xfrm>
            <a:off x="7307263" y="5124450"/>
            <a:ext cx="3527425" cy="430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s-IS" sz="1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Þá reiknast launaþróunartryggingin sem 1% af 300.000 kr. eða </a:t>
            </a:r>
            <a:r>
              <a:rPr lang="is-IS" sz="1400" b="1" dirty="0">
                <a:solidFill>
                  <a:schemeClr val="accent5"/>
                </a:solidFill>
                <a:latin typeface="+mj-lt"/>
              </a:rPr>
              <a:t>3.000 kr.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F6F61C4-6FD7-428A-8FE4-37C221011B43}"/>
              </a:ext>
            </a:extLst>
          </p:cNvPr>
          <p:cNvSpPr txBox="1"/>
          <p:nvPr/>
        </p:nvSpPr>
        <p:spPr>
          <a:xfrm>
            <a:off x="7307263" y="4430712"/>
            <a:ext cx="3467100" cy="508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Þá munar u.þ.b. 1% </a:t>
            </a:r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(1,05/1,04=0,96%).</a:t>
            </a:r>
          </a:p>
          <a:p>
            <a:pPr marL="285750" indent="-2857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Hæsti taxtinn er t.d. 300.000 kr. á mánuði.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8F2B7F1-31A1-46A1-B263-76215012D4BA}"/>
              </a:ext>
            </a:extLst>
          </p:cNvPr>
          <p:cNvSpPr txBox="1"/>
          <p:nvPr/>
        </p:nvSpPr>
        <p:spPr>
          <a:xfrm>
            <a:off x="877093" y="1501775"/>
            <a:ext cx="5499100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is-IS" b="1" dirty="0">
                <a:solidFill>
                  <a:schemeClr val="accent3"/>
                </a:solidFill>
              </a:rPr>
              <a:t>Launaþróunartrygging</a:t>
            </a:r>
          </a:p>
          <a:p>
            <a:r>
              <a:rPr lang="is-IS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Á árunum 2020-2022 reiknast ár hvert kauptaxtaauki vegna launaþróunar, að tilteknum skilyrðum uppfylltum.</a:t>
            </a:r>
            <a:endParaRPr lang="is-IS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5D6FD-32E8-48BF-87D4-8503EEA02317}"/>
              </a:ext>
            </a:extLst>
          </p:cNvPr>
          <p:cNvSpPr/>
          <p:nvPr/>
        </p:nvSpPr>
        <p:spPr>
          <a:xfrm>
            <a:off x="539749" y="5832475"/>
            <a:ext cx="2414588" cy="1841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s-IS" sz="1200" i="1" baseline="30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is-I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leiðrétt með aðferð dr. </a:t>
            </a:r>
            <a:r>
              <a:rPr lang="is-IS" sz="1200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Kim</a:t>
            </a:r>
            <a:r>
              <a:rPr lang="is-I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s-IS" sz="1200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Ziechang</a:t>
            </a:r>
            <a:endParaRPr lang="is-IS" sz="1200" dirty="0">
              <a:solidFill>
                <a:schemeClr val="accent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B0F967-534D-4BEB-A541-3D8A11CED975}"/>
              </a:ext>
            </a:extLst>
          </p:cNvPr>
          <p:cNvSpPr/>
          <p:nvPr/>
        </p:nvSpPr>
        <p:spPr>
          <a:xfrm>
            <a:off x="877093" y="2423228"/>
            <a:ext cx="5517358" cy="2862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Útreikningur taxtaaukans byggist á samanburði launaþróunar skv. launavísitölu Hagstofu Íslands fyrir almennan vinnumarkað</a:t>
            </a:r>
            <a:r>
              <a:rPr lang="is-IS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við hlutfallslega breytingu hæsta virka launaflokks SGS.</a:t>
            </a:r>
            <a:r>
              <a:rPr lang="is-IS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Hækki launavísitalan meira en viðmiðunartaxtinn hækka allir kauptaxtar kjarasamninga um sömu krónutölu sem reiknast sem hlutfall umframhækkunarinnar af </a:t>
            </a:r>
            <a:b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framangreindum kauptaxta.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Útreikninga skal miða við breytingar</a:t>
            </a:r>
            <a:b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milli desembermánaða ár hvert</a:t>
            </a:r>
            <a:r>
              <a:rPr lang="is-IS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og</a:t>
            </a:r>
            <a:b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skal taxtaaukinn bætast við kauptaxta</a:t>
            </a:r>
            <a:b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frá 1. maí ár hvert.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8ABA8-27FC-4907-ABED-D83BE937FEA6}"/>
              </a:ext>
            </a:extLst>
          </p:cNvPr>
          <p:cNvSpPr/>
          <p:nvPr/>
        </p:nvSpPr>
        <p:spPr>
          <a:xfrm>
            <a:off x="539750" y="6032500"/>
            <a:ext cx="850900" cy="1841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s-IS" sz="1200" i="1" baseline="30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is-I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s-IS" sz="1200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lfl</a:t>
            </a:r>
            <a:r>
              <a:rPr lang="is-I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17 e. 5 ár</a:t>
            </a:r>
            <a:endParaRPr lang="is-IS" sz="1200" dirty="0">
              <a:solidFill>
                <a:schemeClr val="accent6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9A4957-8431-4144-A76F-6C0D284AEB5C}"/>
              </a:ext>
            </a:extLst>
          </p:cNvPr>
          <p:cNvSpPr/>
          <p:nvPr/>
        </p:nvSpPr>
        <p:spPr>
          <a:xfrm>
            <a:off x="539750" y="6245225"/>
            <a:ext cx="2024063" cy="1841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s-IS" sz="1200" i="1" baseline="30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is-IS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fyrst m.v. des. 2018 – des. 2019</a:t>
            </a:r>
            <a:endParaRPr lang="is-IS" sz="1200" dirty="0">
              <a:solidFill>
                <a:schemeClr val="accent6"/>
              </a:solidFill>
            </a:endParaRPr>
          </a:p>
        </p:txBody>
      </p:sp>
      <p:grpSp>
        <p:nvGrpSpPr>
          <p:cNvPr id="3" name="Graphic 41" descr="Business Growth">
            <a:extLst>
              <a:ext uri="{FF2B5EF4-FFF2-40B4-BE49-F238E27FC236}">
                <a16:creationId xmlns:a16="http://schemas.microsoft.com/office/drawing/2014/main" id="{75373A97-057B-4C79-8E77-FC40602FB19E}"/>
              </a:ext>
            </a:extLst>
          </p:cNvPr>
          <p:cNvGrpSpPr/>
          <p:nvPr/>
        </p:nvGrpSpPr>
        <p:grpSpPr>
          <a:xfrm>
            <a:off x="4494242" y="3629025"/>
            <a:ext cx="2092295" cy="2092295"/>
            <a:chOff x="4775230" y="3910013"/>
            <a:chExt cx="1811307" cy="181130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1FB2891-059A-4179-8F94-496FB53B3C9E}"/>
                </a:ext>
              </a:extLst>
            </p:cNvPr>
            <p:cNvSpPr/>
            <p:nvPr/>
          </p:nvSpPr>
          <p:spPr>
            <a:xfrm>
              <a:off x="4877411" y="4481058"/>
              <a:ext cx="1622629" cy="1056596"/>
            </a:xfrm>
            <a:custGeom>
              <a:avLst/>
              <a:gdLst>
                <a:gd name="connsiteX0" fmla="*/ 1294035 w 1622629"/>
                <a:gd name="connsiteY0" fmla="*/ 409136 h 1056595"/>
                <a:gd name="connsiteX1" fmla="*/ 1484600 w 1622629"/>
                <a:gd name="connsiteY1" fmla="*/ 218571 h 1056595"/>
                <a:gd name="connsiteX2" fmla="*/ 1595920 w 1622629"/>
                <a:gd name="connsiteY2" fmla="*/ 329891 h 1056595"/>
                <a:gd name="connsiteX3" fmla="*/ 1595920 w 1622629"/>
                <a:gd name="connsiteY3" fmla="*/ 28007 h 1056595"/>
                <a:gd name="connsiteX4" fmla="*/ 1294035 w 1622629"/>
                <a:gd name="connsiteY4" fmla="*/ 28007 h 1056595"/>
                <a:gd name="connsiteX5" fmla="*/ 1405355 w 1622629"/>
                <a:gd name="connsiteY5" fmla="*/ 139327 h 1056595"/>
                <a:gd name="connsiteX6" fmla="*/ 1218564 w 1622629"/>
                <a:gd name="connsiteY6" fmla="*/ 326118 h 1056595"/>
                <a:gd name="connsiteX7" fmla="*/ 897812 w 1622629"/>
                <a:gd name="connsiteY7" fmla="*/ 646870 h 1056595"/>
                <a:gd name="connsiteX8" fmla="*/ 614795 w 1622629"/>
                <a:gd name="connsiteY8" fmla="*/ 363853 h 1056595"/>
                <a:gd name="connsiteX9" fmla="*/ 28007 w 1622629"/>
                <a:gd name="connsiteY9" fmla="*/ 950641 h 1056595"/>
                <a:gd name="connsiteX10" fmla="*/ 107252 w 1622629"/>
                <a:gd name="connsiteY10" fmla="*/ 1029886 h 1056595"/>
                <a:gd name="connsiteX11" fmla="*/ 614795 w 1622629"/>
                <a:gd name="connsiteY11" fmla="*/ 522343 h 1056595"/>
                <a:gd name="connsiteX12" fmla="*/ 897812 w 1622629"/>
                <a:gd name="connsiteY12" fmla="*/ 805359 h 1056595"/>
                <a:gd name="connsiteX13" fmla="*/ 1294035 w 1622629"/>
                <a:gd name="connsiteY13" fmla="*/ 409136 h 105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2629" h="1056595">
                  <a:moveTo>
                    <a:pt x="1294035" y="409136"/>
                  </a:moveTo>
                  <a:lnTo>
                    <a:pt x="1484600" y="218571"/>
                  </a:lnTo>
                  <a:lnTo>
                    <a:pt x="1595920" y="329891"/>
                  </a:lnTo>
                  <a:lnTo>
                    <a:pt x="1595920" y="28007"/>
                  </a:lnTo>
                  <a:lnTo>
                    <a:pt x="1294035" y="28007"/>
                  </a:lnTo>
                  <a:lnTo>
                    <a:pt x="1405355" y="139327"/>
                  </a:lnTo>
                  <a:lnTo>
                    <a:pt x="1218564" y="326118"/>
                  </a:lnTo>
                  <a:lnTo>
                    <a:pt x="897812" y="646870"/>
                  </a:lnTo>
                  <a:lnTo>
                    <a:pt x="614795" y="363853"/>
                  </a:lnTo>
                  <a:lnTo>
                    <a:pt x="28007" y="950641"/>
                  </a:lnTo>
                  <a:lnTo>
                    <a:pt x="107252" y="1029886"/>
                  </a:lnTo>
                  <a:lnTo>
                    <a:pt x="614795" y="522343"/>
                  </a:lnTo>
                  <a:lnTo>
                    <a:pt x="897812" y="805359"/>
                  </a:lnTo>
                  <a:lnTo>
                    <a:pt x="1294035" y="409136"/>
                  </a:lnTo>
                  <a:close/>
                </a:path>
              </a:pathLst>
            </a:custGeom>
            <a:solidFill>
              <a:schemeClr val="accent5"/>
            </a:solidFill>
            <a:ln w="18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9DBBB5B-F012-4827-8D5E-B8D36802FED8}"/>
                </a:ext>
              </a:extLst>
            </p:cNvPr>
            <p:cNvSpPr/>
            <p:nvPr/>
          </p:nvSpPr>
          <p:spPr>
            <a:xfrm>
              <a:off x="4992504" y="4165023"/>
              <a:ext cx="226413" cy="226413"/>
            </a:xfrm>
            <a:custGeom>
              <a:avLst/>
              <a:gdLst>
                <a:gd name="connsiteX0" fmla="*/ 216685 w 226413"/>
                <a:gd name="connsiteY0" fmla="*/ 122346 h 226413"/>
                <a:gd name="connsiteX1" fmla="*/ 122346 w 226413"/>
                <a:gd name="connsiteY1" fmla="*/ 216685 h 226413"/>
                <a:gd name="connsiteX2" fmla="*/ 28007 w 226413"/>
                <a:gd name="connsiteY2" fmla="*/ 122346 h 226413"/>
                <a:gd name="connsiteX3" fmla="*/ 122346 w 226413"/>
                <a:gd name="connsiteY3" fmla="*/ 28007 h 226413"/>
                <a:gd name="connsiteX4" fmla="*/ 216685 w 226413"/>
                <a:gd name="connsiteY4" fmla="*/ 122346 h 2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13" h="226413">
                  <a:moveTo>
                    <a:pt x="216685" y="122346"/>
                  </a:moveTo>
                  <a:cubicBezTo>
                    <a:pt x="216685" y="174448"/>
                    <a:pt x="174448" y="216685"/>
                    <a:pt x="122346" y="216685"/>
                  </a:cubicBezTo>
                  <a:cubicBezTo>
                    <a:pt x="70244" y="216685"/>
                    <a:pt x="28007" y="174448"/>
                    <a:pt x="28007" y="122346"/>
                  </a:cubicBezTo>
                  <a:cubicBezTo>
                    <a:pt x="28007" y="70244"/>
                    <a:pt x="70244" y="28007"/>
                    <a:pt x="122346" y="28007"/>
                  </a:cubicBezTo>
                  <a:cubicBezTo>
                    <a:pt x="174448" y="28007"/>
                    <a:pt x="216685" y="70244"/>
                    <a:pt x="216685" y="122346"/>
                  </a:cubicBezTo>
                  <a:close/>
                </a:path>
              </a:pathLst>
            </a:custGeom>
            <a:solidFill>
              <a:schemeClr val="accent3"/>
            </a:solidFill>
            <a:ln w="18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48DEFC-A630-460C-B21F-762FF4562F8B}"/>
                </a:ext>
              </a:extLst>
            </p:cNvPr>
            <p:cNvSpPr/>
            <p:nvPr/>
          </p:nvSpPr>
          <p:spPr>
            <a:xfrm>
              <a:off x="4860710" y="4372573"/>
              <a:ext cx="1245274" cy="849050"/>
            </a:xfrm>
            <a:custGeom>
              <a:avLst/>
              <a:gdLst>
                <a:gd name="connsiteX0" fmla="*/ 1163001 w 1245273"/>
                <a:gd name="connsiteY0" fmla="*/ 399886 h 849050"/>
                <a:gd name="connsiteX1" fmla="*/ 1181869 w 1245273"/>
                <a:gd name="connsiteY1" fmla="*/ 381018 h 849050"/>
                <a:gd name="connsiteX2" fmla="*/ 1225076 w 1245273"/>
                <a:gd name="connsiteY2" fmla="*/ 337811 h 849050"/>
                <a:gd name="connsiteX3" fmla="*/ 1172624 w 1245273"/>
                <a:gd name="connsiteY3" fmla="*/ 101964 h 849050"/>
                <a:gd name="connsiteX4" fmla="*/ 1159794 w 1245273"/>
                <a:gd name="connsiteY4" fmla="*/ 80832 h 849050"/>
                <a:gd name="connsiteX5" fmla="*/ 1084323 w 1245273"/>
                <a:gd name="connsiteY5" fmla="*/ 40644 h 849050"/>
                <a:gd name="connsiteX6" fmla="*/ 932248 w 1245273"/>
                <a:gd name="connsiteY6" fmla="*/ 40644 h 849050"/>
                <a:gd name="connsiteX7" fmla="*/ 856777 w 1245273"/>
                <a:gd name="connsiteY7" fmla="*/ 80832 h 849050"/>
                <a:gd name="connsiteX8" fmla="*/ 843947 w 1245273"/>
                <a:gd name="connsiteY8" fmla="*/ 101964 h 849050"/>
                <a:gd name="connsiteX9" fmla="*/ 820174 w 1245273"/>
                <a:gd name="connsiteY9" fmla="*/ 212529 h 849050"/>
                <a:gd name="connsiteX10" fmla="*/ 820174 w 1245273"/>
                <a:gd name="connsiteY10" fmla="*/ 212529 h 849050"/>
                <a:gd name="connsiteX11" fmla="*/ 795457 w 1245273"/>
                <a:gd name="connsiteY11" fmla="*/ 101964 h 849050"/>
                <a:gd name="connsiteX12" fmla="*/ 782438 w 1245273"/>
                <a:gd name="connsiteY12" fmla="*/ 80832 h 849050"/>
                <a:gd name="connsiteX13" fmla="*/ 706967 w 1245273"/>
                <a:gd name="connsiteY13" fmla="*/ 40644 h 849050"/>
                <a:gd name="connsiteX14" fmla="*/ 480554 w 1245273"/>
                <a:gd name="connsiteY14" fmla="*/ 80832 h 849050"/>
                <a:gd name="connsiteX15" fmla="*/ 467724 w 1245273"/>
                <a:gd name="connsiteY15" fmla="*/ 101964 h 849050"/>
                <a:gd name="connsiteX16" fmla="*/ 442818 w 1245273"/>
                <a:gd name="connsiteY16" fmla="*/ 208944 h 849050"/>
                <a:gd name="connsiteX17" fmla="*/ 442818 w 1245273"/>
                <a:gd name="connsiteY17" fmla="*/ 208944 h 849050"/>
                <a:gd name="connsiteX18" fmla="*/ 418290 w 1245273"/>
                <a:gd name="connsiteY18" fmla="*/ 101964 h 849050"/>
                <a:gd name="connsiteX19" fmla="*/ 405082 w 1245273"/>
                <a:gd name="connsiteY19" fmla="*/ 80832 h 849050"/>
                <a:gd name="connsiteX20" fmla="*/ 329611 w 1245273"/>
                <a:gd name="connsiteY20" fmla="*/ 40644 h 849050"/>
                <a:gd name="connsiteX21" fmla="*/ 177537 w 1245273"/>
                <a:gd name="connsiteY21" fmla="*/ 40644 h 849050"/>
                <a:gd name="connsiteX22" fmla="*/ 102066 w 1245273"/>
                <a:gd name="connsiteY22" fmla="*/ 80832 h 849050"/>
                <a:gd name="connsiteX23" fmla="*/ 89236 w 1245273"/>
                <a:gd name="connsiteY23" fmla="*/ 101964 h 849050"/>
                <a:gd name="connsiteX24" fmla="*/ 29236 w 1245273"/>
                <a:gd name="connsiteY24" fmla="*/ 375924 h 849050"/>
                <a:gd name="connsiteX25" fmla="*/ 57717 w 1245273"/>
                <a:gd name="connsiteY25" fmla="*/ 423871 h 849050"/>
                <a:gd name="connsiteX26" fmla="*/ 59236 w 1245273"/>
                <a:gd name="connsiteY26" fmla="*/ 424226 h 849050"/>
                <a:gd name="connsiteX27" fmla="*/ 65462 w 1245273"/>
                <a:gd name="connsiteY27" fmla="*/ 424226 h 849050"/>
                <a:gd name="connsiteX28" fmla="*/ 103198 w 1245273"/>
                <a:gd name="connsiteY28" fmla="*/ 394603 h 849050"/>
                <a:gd name="connsiteX29" fmla="*/ 159801 w 1245273"/>
                <a:gd name="connsiteY29" fmla="*/ 141209 h 849050"/>
                <a:gd name="connsiteX30" fmla="*/ 159801 w 1245273"/>
                <a:gd name="connsiteY30" fmla="*/ 141209 h 849050"/>
                <a:gd name="connsiteX31" fmla="*/ 159801 w 1245273"/>
                <a:gd name="connsiteY31" fmla="*/ 275170 h 849050"/>
                <a:gd name="connsiteX32" fmla="*/ 103198 w 1245273"/>
                <a:gd name="connsiteY32" fmla="*/ 556300 h 849050"/>
                <a:gd name="connsiteX33" fmla="*/ 159801 w 1245273"/>
                <a:gd name="connsiteY33" fmla="*/ 556300 h 849050"/>
                <a:gd name="connsiteX34" fmla="*/ 159801 w 1245273"/>
                <a:gd name="connsiteY34" fmla="*/ 837241 h 849050"/>
                <a:gd name="connsiteX35" fmla="*/ 235272 w 1245273"/>
                <a:gd name="connsiteY35" fmla="*/ 761770 h 849050"/>
                <a:gd name="connsiteX36" fmla="*/ 235272 w 1245273"/>
                <a:gd name="connsiteY36" fmla="*/ 556300 h 849050"/>
                <a:gd name="connsiteX37" fmla="*/ 273008 w 1245273"/>
                <a:gd name="connsiteY37" fmla="*/ 556300 h 849050"/>
                <a:gd name="connsiteX38" fmla="*/ 273008 w 1245273"/>
                <a:gd name="connsiteY38" fmla="*/ 724035 h 849050"/>
                <a:gd name="connsiteX39" fmla="*/ 348479 w 1245273"/>
                <a:gd name="connsiteY39" fmla="*/ 648563 h 849050"/>
                <a:gd name="connsiteX40" fmla="*/ 348479 w 1245273"/>
                <a:gd name="connsiteY40" fmla="*/ 556300 h 849050"/>
                <a:gd name="connsiteX41" fmla="*/ 405082 w 1245273"/>
                <a:gd name="connsiteY41" fmla="*/ 556300 h 849050"/>
                <a:gd name="connsiteX42" fmla="*/ 348479 w 1245273"/>
                <a:gd name="connsiteY42" fmla="*/ 275359 h 849050"/>
                <a:gd name="connsiteX43" fmla="*/ 348479 w 1245273"/>
                <a:gd name="connsiteY43" fmla="*/ 143284 h 849050"/>
                <a:gd name="connsiteX44" fmla="*/ 348479 w 1245273"/>
                <a:gd name="connsiteY44" fmla="*/ 143284 h 849050"/>
                <a:gd name="connsiteX45" fmla="*/ 405082 w 1245273"/>
                <a:gd name="connsiteY45" fmla="*/ 389697 h 849050"/>
                <a:gd name="connsiteX46" fmla="*/ 442818 w 1245273"/>
                <a:gd name="connsiteY46" fmla="*/ 424226 h 849050"/>
                <a:gd name="connsiteX47" fmla="*/ 442818 w 1245273"/>
                <a:gd name="connsiteY47" fmla="*/ 424226 h 849050"/>
                <a:gd name="connsiteX48" fmla="*/ 479422 w 1245273"/>
                <a:gd name="connsiteY48" fmla="*/ 394603 h 849050"/>
                <a:gd name="connsiteX49" fmla="*/ 480554 w 1245273"/>
                <a:gd name="connsiteY49" fmla="*/ 386490 h 849050"/>
                <a:gd name="connsiteX50" fmla="*/ 535648 w 1245273"/>
                <a:gd name="connsiteY50" fmla="*/ 144416 h 849050"/>
                <a:gd name="connsiteX51" fmla="*/ 535648 w 1245273"/>
                <a:gd name="connsiteY51" fmla="*/ 144416 h 849050"/>
                <a:gd name="connsiteX52" fmla="*/ 535648 w 1245273"/>
                <a:gd name="connsiteY52" fmla="*/ 460829 h 849050"/>
                <a:gd name="connsiteX53" fmla="*/ 577345 w 1245273"/>
                <a:gd name="connsiteY53" fmla="*/ 418943 h 849050"/>
                <a:gd name="connsiteX54" fmla="*/ 684079 w 1245273"/>
                <a:gd name="connsiteY54" fmla="*/ 418884 h 849050"/>
                <a:gd name="connsiteX55" fmla="*/ 684137 w 1245273"/>
                <a:gd name="connsiteY55" fmla="*/ 418943 h 849050"/>
                <a:gd name="connsiteX56" fmla="*/ 725835 w 1245273"/>
                <a:gd name="connsiteY56" fmla="*/ 459131 h 849050"/>
                <a:gd name="connsiteX57" fmla="*/ 725835 w 1245273"/>
                <a:gd name="connsiteY57" fmla="*/ 144605 h 849050"/>
                <a:gd name="connsiteX58" fmla="*/ 725835 w 1245273"/>
                <a:gd name="connsiteY58" fmla="*/ 144605 h 849050"/>
                <a:gd name="connsiteX59" fmla="*/ 782438 w 1245273"/>
                <a:gd name="connsiteY59" fmla="*/ 394792 h 849050"/>
                <a:gd name="connsiteX60" fmla="*/ 820174 w 1245273"/>
                <a:gd name="connsiteY60" fmla="*/ 424226 h 849050"/>
                <a:gd name="connsiteX61" fmla="*/ 820174 w 1245273"/>
                <a:gd name="connsiteY61" fmla="*/ 424226 h 849050"/>
                <a:gd name="connsiteX62" fmla="*/ 856966 w 1245273"/>
                <a:gd name="connsiteY62" fmla="*/ 394603 h 849050"/>
                <a:gd name="connsiteX63" fmla="*/ 913569 w 1245273"/>
                <a:gd name="connsiteY63" fmla="*/ 144416 h 849050"/>
                <a:gd name="connsiteX64" fmla="*/ 913569 w 1245273"/>
                <a:gd name="connsiteY64" fmla="*/ 144416 h 849050"/>
                <a:gd name="connsiteX65" fmla="*/ 913569 w 1245273"/>
                <a:gd name="connsiteY65" fmla="*/ 648186 h 849050"/>
                <a:gd name="connsiteX66" fmla="*/ 913569 w 1245273"/>
                <a:gd name="connsiteY66" fmla="*/ 648186 h 849050"/>
                <a:gd name="connsiteX67" fmla="*/ 989040 w 1245273"/>
                <a:gd name="connsiteY67" fmla="*/ 572715 h 849050"/>
                <a:gd name="connsiteX68" fmla="*/ 989040 w 1245273"/>
                <a:gd name="connsiteY68" fmla="*/ 443093 h 849050"/>
                <a:gd name="connsiteX69" fmla="*/ 1026776 w 1245273"/>
                <a:gd name="connsiteY69" fmla="*/ 443093 h 849050"/>
                <a:gd name="connsiteX70" fmla="*/ 1026776 w 1245273"/>
                <a:gd name="connsiteY70" fmla="*/ 535734 h 849050"/>
                <a:gd name="connsiteX71" fmla="*/ 1102247 w 1245273"/>
                <a:gd name="connsiteY71" fmla="*/ 460263 h 849050"/>
                <a:gd name="connsiteX72" fmla="*/ 1102247 w 1245273"/>
                <a:gd name="connsiteY72" fmla="*/ 144605 h 849050"/>
                <a:gd name="connsiteX73" fmla="*/ 1102247 w 1245273"/>
                <a:gd name="connsiteY73" fmla="*/ 144605 h 849050"/>
                <a:gd name="connsiteX74" fmla="*/ 1161681 w 1245273"/>
                <a:gd name="connsiteY74" fmla="*/ 400075 h 84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245273" h="849050">
                  <a:moveTo>
                    <a:pt x="1163001" y="399886"/>
                  </a:moveTo>
                  <a:lnTo>
                    <a:pt x="1181869" y="381018"/>
                  </a:lnTo>
                  <a:lnTo>
                    <a:pt x="1225076" y="337811"/>
                  </a:lnTo>
                  <a:lnTo>
                    <a:pt x="1172624" y="101964"/>
                  </a:lnTo>
                  <a:cubicBezTo>
                    <a:pt x="1171020" y="93609"/>
                    <a:pt x="1166465" y="86109"/>
                    <a:pt x="1159794" y="80832"/>
                  </a:cubicBezTo>
                  <a:cubicBezTo>
                    <a:pt x="1137196" y="63100"/>
                    <a:pt x="1111647" y="49496"/>
                    <a:pt x="1084323" y="40644"/>
                  </a:cubicBezTo>
                  <a:cubicBezTo>
                    <a:pt x="1035031" y="23795"/>
                    <a:pt x="981540" y="23795"/>
                    <a:pt x="932248" y="40644"/>
                  </a:cubicBezTo>
                  <a:cubicBezTo>
                    <a:pt x="904932" y="49517"/>
                    <a:pt x="879386" y="63121"/>
                    <a:pt x="856777" y="80832"/>
                  </a:cubicBezTo>
                  <a:cubicBezTo>
                    <a:pt x="850249" y="86236"/>
                    <a:pt x="845730" y="93679"/>
                    <a:pt x="843947" y="101964"/>
                  </a:cubicBezTo>
                  <a:lnTo>
                    <a:pt x="820174" y="212529"/>
                  </a:lnTo>
                  <a:lnTo>
                    <a:pt x="820174" y="212529"/>
                  </a:lnTo>
                  <a:lnTo>
                    <a:pt x="795457" y="101964"/>
                  </a:lnTo>
                  <a:cubicBezTo>
                    <a:pt x="793727" y="93613"/>
                    <a:pt x="789119" y="86134"/>
                    <a:pt x="782438" y="80832"/>
                  </a:cubicBezTo>
                  <a:cubicBezTo>
                    <a:pt x="759840" y="63100"/>
                    <a:pt x="734291" y="49496"/>
                    <a:pt x="706967" y="40644"/>
                  </a:cubicBezTo>
                  <a:cubicBezTo>
                    <a:pt x="629503" y="15642"/>
                    <a:pt x="544681" y="30696"/>
                    <a:pt x="480554" y="80832"/>
                  </a:cubicBezTo>
                  <a:cubicBezTo>
                    <a:pt x="474025" y="86236"/>
                    <a:pt x="469507" y="93679"/>
                    <a:pt x="467724" y="101964"/>
                  </a:cubicBezTo>
                  <a:lnTo>
                    <a:pt x="442818" y="208944"/>
                  </a:lnTo>
                  <a:cubicBezTo>
                    <a:pt x="442818" y="208944"/>
                    <a:pt x="442818" y="208944"/>
                    <a:pt x="442818" y="208944"/>
                  </a:cubicBezTo>
                  <a:lnTo>
                    <a:pt x="418290" y="101964"/>
                  </a:lnTo>
                  <a:cubicBezTo>
                    <a:pt x="416407" y="93628"/>
                    <a:pt x="411750" y="86177"/>
                    <a:pt x="405082" y="80832"/>
                  </a:cubicBezTo>
                  <a:cubicBezTo>
                    <a:pt x="382473" y="63121"/>
                    <a:pt x="356928" y="49517"/>
                    <a:pt x="329611" y="40644"/>
                  </a:cubicBezTo>
                  <a:cubicBezTo>
                    <a:pt x="280319" y="23795"/>
                    <a:pt x="226829" y="23795"/>
                    <a:pt x="177537" y="40644"/>
                  </a:cubicBezTo>
                  <a:cubicBezTo>
                    <a:pt x="150237" y="49557"/>
                    <a:pt x="124700" y="63157"/>
                    <a:pt x="102066" y="80832"/>
                  </a:cubicBezTo>
                  <a:cubicBezTo>
                    <a:pt x="95538" y="86236"/>
                    <a:pt x="91018" y="93679"/>
                    <a:pt x="89236" y="101964"/>
                  </a:cubicBezTo>
                  <a:lnTo>
                    <a:pt x="29236" y="375924"/>
                  </a:lnTo>
                  <a:cubicBezTo>
                    <a:pt x="23861" y="397030"/>
                    <a:pt x="36612" y="418495"/>
                    <a:pt x="57717" y="423871"/>
                  </a:cubicBezTo>
                  <a:cubicBezTo>
                    <a:pt x="58221" y="423999"/>
                    <a:pt x="58727" y="424118"/>
                    <a:pt x="59236" y="424226"/>
                  </a:cubicBezTo>
                  <a:cubicBezTo>
                    <a:pt x="61307" y="424412"/>
                    <a:pt x="63391" y="424412"/>
                    <a:pt x="65462" y="424226"/>
                  </a:cubicBezTo>
                  <a:cubicBezTo>
                    <a:pt x="83506" y="424646"/>
                    <a:pt x="99322" y="412231"/>
                    <a:pt x="103198" y="394603"/>
                  </a:cubicBezTo>
                  <a:lnTo>
                    <a:pt x="159801" y="141209"/>
                  </a:lnTo>
                  <a:lnTo>
                    <a:pt x="159801" y="141209"/>
                  </a:lnTo>
                  <a:lnTo>
                    <a:pt x="159801" y="275170"/>
                  </a:lnTo>
                  <a:lnTo>
                    <a:pt x="103198" y="556300"/>
                  </a:lnTo>
                  <a:lnTo>
                    <a:pt x="159801" y="556300"/>
                  </a:lnTo>
                  <a:lnTo>
                    <a:pt x="159801" y="837241"/>
                  </a:lnTo>
                  <a:lnTo>
                    <a:pt x="235272" y="761770"/>
                  </a:lnTo>
                  <a:lnTo>
                    <a:pt x="235272" y="556300"/>
                  </a:lnTo>
                  <a:lnTo>
                    <a:pt x="273008" y="556300"/>
                  </a:lnTo>
                  <a:lnTo>
                    <a:pt x="273008" y="724035"/>
                  </a:lnTo>
                  <a:lnTo>
                    <a:pt x="348479" y="648563"/>
                  </a:lnTo>
                  <a:lnTo>
                    <a:pt x="348479" y="556300"/>
                  </a:lnTo>
                  <a:lnTo>
                    <a:pt x="405082" y="556300"/>
                  </a:lnTo>
                  <a:lnTo>
                    <a:pt x="348479" y="275359"/>
                  </a:lnTo>
                  <a:lnTo>
                    <a:pt x="348479" y="143284"/>
                  </a:lnTo>
                  <a:lnTo>
                    <a:pt x="348479" y="143284"/>
                  </a:lnTo>
                  <a:lnTo>
                    <a:pt x="405082" y="389697"/>
                  </a:lnTo>
                  <a:cubicBezTo>
                    <a:pt x="406752" y="409277"/>
                    <a:pt x="423169" y="424297"/>
                    <a:pt x="442818" y="424226"/>
                  </a:cubicBezTo>
                  <a:lnTo>
                    <a:pt x="442818" y="424226"/>
                  </a:lnTo>
                  <a:cubicBezTo>
                    <a:pt x="460439" y="424109"/>
                    <a:pt x="475633" y="411812"/>
                    <a:pt x="479422" y="394603"/>
                  </a:cubicBezTo>
                  <a:lnTo>
                    <a:pt x="480554" y="386490"/>
                  </a:lnTo>
                  <a:lnTo>
                    <a:pt x="535648" y="144416"/>
                  </a:lnTo>
                  <a:cubicBezTo>
                    <a:pt x="535648" y="144416"/>
                    <a:pt x="535648" y="144416"/>
                    <a:pt x="535648" y="144416"/>
                  </a:cubicBezTo>
                  <a:lnTo>
                    <a:pt x="535648" y="460829"/>
                  </a:lnTo>
                  <a:lnTo>
                    <a:pt x="577345" y="418943"/>
                  </a:lnTo>
                  <a:cubicBezTo>
                    <a:pt x="606802" y="389452"/>
                    <a:pt x="654588" y="389426"/>
                    <a:pt x="684079" y="418884"/>
                  </a:cubicBezTo>
                  <a:cubicBezTo>
                    <a:pt x="684097" y="418903"/>
                    <a:pt x="684118" y="418924"/>
                    <a:pt x="684137" y="418943"/>
                  </a:cubicBezTo>
                  <a:lnTo>
                    <a:pt x="725835" y="459131"/>
                  </a:lnTo>
                  <a:lnTo>
                    <a:pt x="725835" y="144605"/>
                  </a:lnTo>
                  <a:cubicBezTo>
                    <a:pt x="725835" y="144605"/>
                    <a:pt x="725835" y="144605"/>
                    <a:pt x="725835" y="144605"/>
                  </a:cubicBezTo>
                  <a:lnTo>
                    <a:pt x="782438" y="394792"/>
                  </a:lnTo>
                  <a:cubicBezTo>
                    <a:pt x="786391" y="412345"/>
                    <a:pt x="802187" y="424665"/>
                    <a:pt x="820174" y="424226"/>
                  </a:cubicBezTo>
                  <a:lnTo>
                    <a:pt x="820174" y="424226"/>
                  </a:lnTo>
                  <a:cubicBezTo>
                    <a:pt x="837866" y="424197"/>
                    <a:pt x="853162" y="411880"/>
                    <a:pt x="856966" y="394603"/>
                  </a:cubicBezTo>
                  <a:lnTo>
                    <a:pt x="913569" y="144416"/>
                  </a:lnTo>
                  <a:cubicBezTo>
                    <a:pt x="913569" y="144416"/>
                    <a:pt x="913569" y="144416"/>
                    <a:pt x="913569" y="144416"/>
                  </a:cubicBezTo>
                  <a:lnTo>
                    <a:pt x="913569" y="648186"/>
                  </a:lnTo>
                  <a:lnTo>
                    <a:pt x="913569" y="648186"/>
                  </a:lnTo>
                  <a:lnTo>
                    <a:pt x="989040" y="572715"/>
                  </a:lnTo>
                  <a:lnTo>
                    <a:pt x="989040" y="443093"/>
                  </a:lnTo>
                  <a:lnTo>
                    <a:pt x="1026776" y="443093"/>
                  </a:lnTo>
                  <a:lnTo>
                    <a:pt x="1026776" y="535734"/>
                  </a:lnTo>
                  <a:lnTo>
                    <a:pt x="1102247" y="460263"/>
                  </a:lnTo>
                  <a:lnTo>
                    <a:pt x="1102247" y="144605"/>
                  </a:lnTo>
                  <a:cubicBezTo>
                    <a:pt x="1102247" y="144605"/>
                    <a:pt x="1102247" y="144605"/>
                    <a:pt x="1102247" y="144605"/>
                  </a:cubicBezTo>
                  <a:lnTo>
                    <a:pt x="1161681" y="400075"/>
                  </a:lnTo>
                  <a:close/>
                </a:path>
              </a:pathLst>
            </a:custGeom>
            <a:solidFill>
              <a:schemeClr val="accent3"/>
            </a:solidFill>
            <a:ln w="18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4F65D30-0A54-4942-8C1F-D2DC400CE153}"/>
                </a:ext>
              </a:extLst>
            </p:cNvPr>
            <p:cNvSpPr/>
            <p:nvPr/>
          </p:nvSpPr>
          <p:spPr>
            <a:xfrm>
              <a:off x="5747027" y="4165023"/>
              <a:ext cx="226413" cy="226413"/>
            </a:xfrm>
            <a:custGeom>
              <a:avLst/>
              <a:gdLst>
                <a:gd name="connsiteX0" fmla="*/ 216685 w 226413"/>
                <a:gd name="connsiteY0" fmla="*/ 122346 h 226413"/>
                <a:gd name="connsiteX1" fmla="*/ 122346 w 226413"/>
                <a:gd name="connsiteY1" fmla="*/ 216685 h 226413"/>
                <a:gd name="connsiteX2" fmla="*/ 28007 w 226413"/>
                <a:gd name="connsiteY2" fmla="*/ 122346 h 226413"/>
                <a:gd name="connsiteX3" fmla="*/ 122346 w 226413"/>
                <a:gd name="connsiteY3" fmla="*/ 28007 h 226413"/>
                <a:gd name="connsiteX4" fmla="*/ 216685 w 226413"/>
                <a:gd name="connsiteY4" fmla="*/ 122346 h 2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13" h="226413">
                  <a:moveTo>
                    <a:pt x="216685" y="122346"/>
                  </a:moveTo>
                  <a:cubicBezTo>
                    <a:pt x="216685" y="174448"/>
                    <a:pt x="174448" y="216685"/>
                    <a:pt x="122346" y="216685"/>
                  </a:cubicBezTo>
                  <a:cubicBezTo>
                    <a:pt x="70244" y="216685"/>
                    <a:pt x="28007" y="174448"/>
                    <a:pt x="28007" y="122346"/>
                  </a:cubicBezTo>
                  <a:cubicBezTo>
                    <a:pt x="28007" y="70244"/>
                    <a:pt x="70244" y="28007"/>
                    <a:pt x="122346" y="28007"/>
                  </a:cubicBezTo>
                  <a:cubicBezTo>
                    <a:pt x="174448" y="28007"/>
                    <a:pt x="216685" y="70244"/>
                    <a:pt x="216685" y="122346"/>
                  </a:cubicBezTo>
                  <a:close/>
                </a:path>
              </a:pathLst>
            </a:custGeom>
            <a:solidFill>
              <a:schemeClr val="accent3"/>
            </a:solidFill>
            <a:ln w="18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5469367-59DE-46D1-98EB-E9A462791337}"/>
                </a:ext>
              </a:extLst>
            </p:cNvPr>
            <p:cNvSpPr/>
            <p:nvPr/>
          </p:nvSpPr>
          <p:spPr>
            <a:xfrm>
              <a:off x="5369105" y="4165023"/>
              <a:ext cx="226413" cy="226413"/>
            </a:xfrm>
            <a:custGeom>
              <a:avLst/>
              <a:gdLst>
                <a:gd name="connsiteX0" fmla="*/ 216685 w 226413"/>
                <a:gd name="connsiteY0" fmla="*/ 122346 h 226413"/>
                <a:gd name="connsiteX1" fmla="*/ 122346 w 226413"/>
                <a:gd name="connsiteY1" fmla="*/ 216685 h 226413"/>
                <a:gd name="connsiteX2" fmla="*/ 28007 w 226413"/>
                <a:gd name="connsiteY2" fmla="*/ 122346 h 226413"/>
                <a:gd name="connsiteX3" fmla="*/ 122346 w 226413"/>
                <a:gd name="connsiteY3" fmla="*/ 28007 h 226413"/>
                <a:gd name="connsiteX4" fmla="*/ 216685 w 226413"/>
                <a:gd name="connsiteY4" fmla="*/ 122346 h 2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413" h="226413">
                  <a:moveTo>
                    <a:pt x="216685" y="122346"/>
                  </a:moveTo>
                  <a:cubicBezTo>
                    <a:pt x="216685" y="174448"/>
                    <a:pt x="174448" y="216685"/>
                    <a:pt x="122346" y="216685"/>
                  </a:cubicBezTo>
                  <a:cubicBezTo>
                    <a:pt x="70244" y="216685"/>
                    <a:pt x="28007" y="174448"/>
                    <a:pt x="28007" y="122346"/>
                  </a:cubicBezTo>
                  <a:cubicBezTo>
                    <a:pt x="28007" y="70244"/>
                    <a:pt x="70244" y="28007"/>
                    <a:pt x="122346" y="28007"/>
                  </a:cubicBezTo>
                  <a:cubicBezTo>
                    <a:pt x="174448" y="28007"/>
                    <a:pt x="216685" y="70244"/>
                    <a:pt x="216685" y="122346"/>
                  </a:cubicBezTo>
                  <a:close/>
                </a:path>
              </a:pathLst>
            </a:custGeom>
            <a:solidFill>
              <a:schemeClr val="accent3"/>
            </a:solidFill>
            <a:ln w="18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166226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FC6BB6-65E5-41CD-81D9-4773CEDBC2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29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87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6DCAEB-858A-4671-9D37-EDE7E22830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3157F0-D7EB-460F-8C99-8C7FAB85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Tíminn er dýrmætur: </a:t>
            </a:r>
            <a:r>
              <a:rPr lang="is-IS" dirty="0">
                <a:solidFill>
                  <a:schemeClr val="tx2"/>
                </a:solidFill>
              </a:rPr>
              <a:t>Sveigjanlegri og styttri vinnudagur gerir launafólki kleift að samræma vinnu og einkalíf betur en áður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2DBD536-BA74-497D-BEB1-D5D948AFF592}"/>
              </a:ext>
            </a:extLst>
          </p:cNvPr>
          <p:cNvSpPr/>
          <p:nvPr/>
        </p:nvSpPr>
        <p:spPr>
          <a:xfrm>
            <a:off x="5149587" y="3600617"/>
            <a:ext cx="5820255" cy="20982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E907B8-B76A-4726-B569-DC6B8B61EBE4}"/>
              </a:ext>
            </a:extLst>
          </p:cNvPr>
          <p:cNvSpPr/>
          <p:nvPr/>
        </p:nvSpPr>
        <p:spPr>
          <a:xfrm>
            <a:off x="1222159" y="1628631"/>
            <a:ext cx="3697864" cy="407020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4BA82E-8BCD-4B36-9A1A-ECEFBE645AAA}"/>
              </a:ext>
            </a:extLst>
          </p:cNvPr>
          <p:cNvSpPr/>
          <p:nvPr/>
        </p:nvSpPr>
        <p:spPr>
          <a:xfrm>
            <a:off x="1222159" y="1628633"/>
            <a:ext cx="3697864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600" b="1" dirty="0">
                <a:solidFill>
                  <a:schemeClr val="accent4"/>
                </a:solidFill>
              </a:rPr>
              <a:t>Sveigjanlegri og styttri vinnudagur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A206E-16F1-49AD-8341-D3607F28A432}"/>
              </a:ext>
            </a:extLst>
          </p:cNvPr>
          <p:cNvSpPr/>
          <p:nvPr/>
        </p:nvSpPr>
        <p:spPr>
          <a:xfrm>
            <a:off x="6555302" y="3949535"/>
            <a:ext cx="392366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s-IS" sz="1600" b="1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Hvað myndir þú gera?</a:t>
            </a:r>
          </a:p>
          <a:p>
            <a:pPr>
              <a:spcBef>
                <a:spcPts val="600"/>
              </a:spcBef>
            </a:pPr>
            <a:r>
              <a:rPr lang="is-IS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Það er í þínum höndum og góðu fréttirnar eru þær að starfsfólk mun sjálft kjósa um það fyrirkomulag sem hentar best á hverjum vinnustað.</a:t>
            </a:r>
            <a:endParaRPr lang="is-IS" sz="1600" b="0" i="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E26F6-11C1-4CA8-9B15-2E7F2DB7FAA6}"/>
              </a:ext>
            </a:extLst>
          </p:cNvPr>
          <p:cNvSpPr/>
          <p:nvPr/>
        </p:nvSpPr>
        <p:spPr>
          <a:xfrm>
            <a:off x="1435906" y="3013001"/>
            <a:ext cx="270000" cy="2700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D55645-472F-4FB4-ADDF-FE2409F712CC}"/>
              </a:ext>
            </a:extLst>
          </p:cNvPr>
          <p:cNvSpPr/>
          <p:nvPr/>
        </p:nvSpPr>
        <p:spPr>
          <a:xfrm>
            <a:off x="1435906" y="3482732"/>
            <a:ext cx="270000" cy="2700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9956F6-37A7-45FD-A26E-4065D089832E}"/>
              </a:ext>
            </a:extLst>
          </p:cNvPr>
          <p:cNvSpPr/>
          <p:nvPr/>
        </p:nvSpPr>
        <p:spPr>
          <a:xfrm>
            <a:off x="1435906" y="3952464"/>
            <a:ext cx="270000" cy="2700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AAA61-55D9-4A01-9A87-2FEFEDCF482C}"/>
              </a:ext>
            </a:extLst>
          </p:cNvPr>
          <p:cNvSpPr txBox="1"/>
          <p:nvPr/>
        </p:nvSpPr>
        <p:spPr>
          <a:xfrm>
            <a:off x="1435906" y="2166938"/>
            <a:ext cx="3354809" cy="7232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Með því að gera vinnutíma fólks sveigjanlegri hagnast allir. </a:t>
            </a: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 til dæmis bjóða þér að...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2B60C-DAD9-49C3-B1DB-EB1D976B5228}"/>
              </a:ext>
            </a:extLst>
          </p:cNvPr>
          <p:cNvSpPr txBox="1"/>
          <p:nvPr/>
        </p:nvSpPr>
        <p:spPr>
          <a:xfrm>
            <a:off x="1902756" y="3040279"/>
            <a:ext cx="285025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Hætta fyrr á hverjum degi?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74A58-8E0A-4E9B-AB2D-BF049587BD30}"/>
              </a:ext>
            </a:extLst>
          </p:cNvPr>
          <p:cNvSpPr txBox="1"/>
          <p:nvPr/>
        </p:nvSpPr>
        <p:spPr>
          <a:xfrm>
            <a:off x="1902756" y="3504926"/>
            <a:ext cx="285025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Hætta fyrir hádegi á föstudögum?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881E3-EF6B-4810-B604-465BE1F30727}"/>
              </a:ext>
            </a:extLst>
          </p:cNvPr>
          <p:cNvSpPr txBox="1"/>
          <p:nvPr/>
        </p:nvSpPr>
        <p:spPr>
          <a:xfrm>
            <a:off x="1902756" y="3979742"/>
            <a:ext cx="285025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 tvo auka frídaga á mánuði?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E87B5-747D-4EA1-BDFF-D5346A605A5A}"/>
              </a:ext>
            </a:extLst>
          </p:cNvPr>
          <p:cNvSpPr txBox="1"/>
          <p:nvPr/>
        </p:nvSpPr>
        <p:spPr>
          <a:xfrm>
            <a:off x="1435906" y="4837372"/>
            <a:ext cx="3317102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Þetta eru gæði sem gætu komið til viðbótar við hækkun launa sem verið er að semja um þessa dagana.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F46235-AF16-44A5-9ADA-59D783246A90}"/>
              </a:ext>
            </a:extLst>
          </p:cNvPr>
          <p:cNvSpPr/>
          <p:nvPr/>
        </p:nvSpPr>
        <p:spPr>
          <a:xfrm>
            <a:off x="1435906" y="4394918"/>
            <a:ext cx="270000" cy="2700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E4B24-5D08-4A26-8ECF-31F3A0C685DC}"/>
              </a:ext>
            </a:extLst>
          </p:cNvPr>
          <p:cNvSpPr txBox="1"/>
          <p:nvPr/>
        </p:nvSpPr>
        <p:spPr>
          <a:xfrm>
            <a:off x="1902756" y="4422196"/>
            <a:ext cx="288795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Halda áfram eins og ekkert hafi í skorist?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69C0E6-380B-4560-8DC5-2F0745A53EC7}"/>
              </a:ext>
            </a:extLst>
          </p:cNvPr>
          <p:cNvSpPr/>
          <p:nvPr/>
        </p:nvSpPr>
        <p:spPr>
          <a:xfrm>
            <a:off x="5149587" y="1628631"/>
            <a:ext cx="5820255" cy="180036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B5A266-3CFA-4EE4-951A-F1B0EFBF4D94}"/>
              </a:ext>
            </a:extLst>
          </p:cNvPr>
          <p:cNvGrpSpPr/>
          <p:nvPr/>
        </p:nvGrpSpPr>
        <p:grpSpPr>
          <a:xfrm>
            <a:off x="6555302" y="1740731"/>
            <a:ext cx="4381999" cy="1576169"/>
            <a:chOff x="6555302" y="1779203"/>
            <a:chExt cx="4381999" cy="15761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75144C6-BACA-4CF9-ADE4-D19F4E971F2F}"/>
                </a:ext>
              </a:extLst>
            </p:cNvPr>
            <p:cNvSpPr/>
            <p:nvPr/>
          </p:nvSpPr>
          <p:spPr>
            <a:xfrm>
              <a:off x="6555302" y="1779203"/>
              <a:ext cx="18248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s-IS" sz="1600" b="1" dirty="0">
                  <a:solidFill>
                    <a:schemeClr val="accent5"/>
                  </a:solidFill>
                  <a:latin typeface="lulo-clean-w01-one-bold"/>
                </a:rPr>
                <a:t>Tilraunarinnar virði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82423E-5DB5-4D27-B72D-5A20BA342D00}"/>
                </a:ext>
              </a:extLst>
            </p:cNvPr>
            <p:cNvSpPr/>
            <p:nvPr/>
          </p:nvSpPr>
          <p:spPr>
            <a:xfrm>
              <a:off x="6555302" y="2108877"/>
              <a:ext cx="438199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is-IS" sz="14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Á Íslandi er unnin mikil yfirvinna en hjá frændum okkar og frænkum á Norðurlöndum þekkist hún varla.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is-IS" sz="14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Þessu viljum við breyta og gera íslenskan vinnumarkað fjölskylduvænni þar sem karlar og konur deila jafnri fjölskylduábyrgð.</a:t>
              </a:r>
            </a:p>
          </p:txBody>
        </p:sp>
      </p:grpSp>
      <p:grpSp>
        <p:nvGrpSpPr>
          <p:cNvPr id="23" name="Graphic 6">
            <a:extLst>
              <a:ext uri="{FF2B5EF4-FFF2-40B4-BE49-F238E27FC236}">
                <a16:creationId xmlns:a16="http://schemas.microsoft.com/office/drawing/2014/main" id="{E26B1202-C2B4-47F5-98D2-57A312AED833}"/>
              </a:ext>
            </a:extLst>
          </p:cNvPr>
          <p:cNvGrpSpPr/>
          <p:nvPr/>
        </p:nvGrpSpPr>
        <p:grpSpPr>
          <a:xfrm>
            <a:off x="5392352" y="1865190"/>
            <a:ext cx="1089890" cy="1356406"/>
            <a:chOff x="3358436" y="54170"/>
            <a:chExt cx="5469342" cy="680678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BB95A-0C7A-4C50-86D2-A9C67E748C4B}"/>
                </a:ext>
              </a:extLst>
            </p:cNvPr>
            <p:cNvSpPr/>
            <p:nvPr/>
          </p:nvSpPr>
          <p:spPr>
            <a:xfrm>
              <a:off x="3891742" y="227453"/>
              <a:ext cx="4150659" cy="5181600"/>
            </a:xfrm>
            <a:custGeom>
              <a:avLst/>
              <a:gdLst>
                <a:gd name="connsiteX0" fmla="*/ 347496 w 4150659"/>
                <a:gd name="connsiteY0" fmla="*/ 5121249 h 5181600"/>
                <a:gd name="connsiteX1" fmla="*/ 238665 w 4150659"/>
                <a:gd name="connsiteY1" fmla="*/ 5034381 h 5181600"/>
                <a:gd name="connsiteX2" fmla="*/ 217777 w 4150659"/>
                <a:gd name="connsiteY2" fmla="*/ 4772432 h 5181600"/>
                <a:gd name="connsiteX3" fmla="*/ 225397 w 4150659"/>
                <a:gd name="connsiteY3" fmla="*/ 4648092 h 5181600"/>
                <a:gd name="connsiteX4" fmla="*/ 95588 w 4150659"/>
                <a:gd name="connsiteY4" fmla="*/ 4663780 h 5181600"/>
                <a:gd name="connsiteX5" fmla="*/ 230059 w 4150659"/>
                <a:gd name="connsiteY5" fmla="*/ 4478300 h 5181600"/>
                <a:gd name="connsiteX6" fmla="*/ 226383 w 4150659"/>
                <a:gd name="connsiteY6" fmla="*/ 4397618 h 5181600"/>
                <a:gd name="connsiteX7" fmla="*/ 247719 w 4150659"/>
                <a:gd name="connsiteY7" fmla="*/ 4367766 h 5181600"/>
                <a:gd name="connsiteX8" fmla="*/ 140681 w 4150659"/>
                <a:gd name="connsiteY8" fmla="*/ 4370365 h 5181600"/>
                <a:gd name="connsiteX9" fmla="*/ 197069 w 4150659"/>
                <a:gd name="connsiteY9" fmla="*/ 4334775 h 5181600"/>
                <a:gd name="connsiteX10" fmla="*/ 194379 w 4150659"/>
                <a:gd name="connsiteY10" fmla="*/ 4285021 h 5181600"/>
                <a:gd name="connsiteX11" fmla="*/ 134495 w 4150659"/>
                <a:gd name="connsiteY11" fmla="*/ 4193850 h 5181600"/>
                <a:gd name="connsiteX12" fmla="*/ 159238 w 4150659"/>
                <a:gd name="connsiteY12" fmla="*/ 3933246 h 5181600"/>
                <a:gd name="connsiteX13" fmla="*/ 96574 w 4150659"/>
                <a:gd name="connsiteY13" fmla="*/ 3947141 h 5181600"/>
                <a:gd name="connsiteX14" fmla="*/ 147763 w 4150659"/>
                <a:gd name="connsiteY14" fmla="*/ 3809891 h 5181600"/>
                <a:gd name="connsiteX15" fmla="*/ 178781 w 4150659"/>
                <a:gd name="connsiteY15" fmla="*/ 3659912 h 5181600"/>
                <a:gd name="connsiteX16" fmla="*/ 228983 w 4150659"/>
                <a:gd name="connsiteY16" fmla="*/ 3592139 h 5181600"/>
                <a:gd name="connsiteX17" fmla="*/ 289943 w 4150659"/>
                <a:gd name="connsiteY17" fmla="*/ 3519525 h 5181600"/>
                <a:gd name="connsiteX18" fmla="*/ 318003 w 4150659"/>
                <a:gd name="connsiteY18" fmla="*/ 3443504 h 5181600"/>
                <a:gd name="connsiteX19" fmla="*/ 420021 w 4150659"/>
                <a:gd name="connsiteY19" fmla="*/ 3447538 h 5181600"/>
                <a:gd name="connsiteX20" fmla="*/ 471568 w 4150659"/>
                <a:gd name="connsiteY20" fmla="*/ 3375372 h 5181600"/>
                <a:gd name="connsiteX21" fmla="*/ 668971 w 4150659"/>
                <a:gd name="connsiteY21" fmla="*/ 3370173 h 5181600"/>
                <a:gd name="connsiteX22" fmla="*/ 652834 w 4150659"/>
                <a:gd name="connsiteY22" fmla="*/ 3243412 h 5181600"/>
                <a:gd name="connsiteX23" fmla="*/ 673364 w 4150659"/>
                <a:gd name="connsiteY23" fmla="*/ 3269230 h 5181600"/>
                <a:gd name="connsiteX24" fmla="*/ 890130 w 4150659"/>
                <a:gd name="connsiteY24" fmla="*/ 3184424 h 5181600"/>
                <a:gd name="connsiteX25" fmla="*/ 1015995 w 4150659"/>
                <a:gd name="connsiteY25" fmla="*/ 3066897 h 5181600"/>
                <a:gd name="connsiteX26" fmla="*/ 1025408 w 4150659"/>
                <a:gd name="connsiteY26" fmla="*/ 3102307 h 5181600"/>
                <a:gd name="connsiteX27" fmla="*/ 1117565 w 4150659"/>
                <a:gd name="connsiteY27" fmla="*/ 3166047 h 5181600"/>
                <a:gd name="connsiteX28" fmla="*/ 1276061 w 4150659"/>
                <a:gd name="connsiteY28" fmla="*/ 3126243 h 5181600"/>
                <a:gd name="connsiteX29" fmla="*/ 1338814 w 4150659"/>
                <a:gd name="connsiteY29" fmla="*/ 3025390 h 5181600"/>
                <a:gd name="connsiteX30" fmla="*/ 1408111 w 4150659"/>
                <a:gd name="connsiteY30" fmla="*/ 2915842 h 5181600"/>
                <a:gd name="connsiteX31" fmla="*/ 1205060 w 4150659"/>
                <a:gd name="connsiteY31" fmla="*/ 3097287 h 5181600"/>
                <a:gd name="connsiteX32" fmla="*/ 1119268 w 4150659"/>
                <a:gd name="connsiteY32" fmla="*/ 3015439 h 5181600"/>
                <a:gd name="connsiteX33" fmla="*/ 1167319 w 4150659"/>
                <a:gd name="connsiteY33" fmla="*/ 2897464 h 5181600"/>
                <a:gd name="connsiteX34" fmla="*/ 1308961 w 4150659"/>
                <a:gd name="connsiteY34" fmla="*/ 2761648 h 5181600"/>
                <a:gd name="connsiteX35" fmla="*/ 1392871 w 4150659"/>
                <a:gd name="connsiteY35" fmla="*/ 2773841 h 5181600"/>
                <a:gd name="connsiteX36" fmla="*/ 1372431 w 4150659"/>
                <a:gd name="connsiteY36" fmla="*/ 2717632 h 5181600"/>
                <a:gd name="connsiteX37" fmla="*/ 1395650 w 4150659"/>
                <a:gd name="connsiteY37" fmla="*/ 2633901 h 5181600"/>
                <a:gd name="connsiteX38" fmla="*/ 1379244 w 4150659"/>
                <a:gd name="connsiteY38" fmla="*/ 2534662 h 5181600"/>
                <a:gd name="connsiteX39" fmla="*/ 1608024 w 4150659"/>
                <a:gd name="connsiteY39" fmla="*/ 2494948 h 5181600"/>
                <a:gd name="connsiteX40" fmla="*/ 1585254 w 4150659"/>
                <a:gd name="connsiteY40" fmla="*/ 2313055 h 5181600"/>
                <a:gd name="connsiteX41" fmla="*/ 1603541 w 4150659"/>
                <a:gd name="connsiteY41" fmla="*/ 2102832 h 5181600"/>
                <a:gd name="connsiteX42" fmla="*/ 1703857 w 4150659"/>
                <a:gd name="connsiteY42" fmla="*/ 2006282 h 5181600"/>
                <a:gd name="connsiteX43" fmla="*/ 1674094 w 4150659"/>
                <a:gd name="connsiteY43" fmla="*/ 1952494 h 5181600"/>
                <a:gd name="connsiteX44" fmla="*/ 1727523 w 4150659"/>
                <a:gd name="connsiteY44" fmla="*/ 1912601 h 5181600"/>
                <a:gd name="connsiteX45" fmla="*/ 1759886 w 4150659"/>
                <a:gd name="connsiteY45" fmla="*/ 1848504 h 5181600"/>
                <a:gd name="connsiteX46" fmla="*/ 1794042 w 4150659"/>
                <a:gd name="connsiteY46" fmla="*/ 1790323 h 5181600"/>
                <a:gd name="connsiteX47" fmla="*/ 1984542 w 4150659"/>
                <a:gd name="connsiteY47" fmla="*/ 1571673 h 5181600"/>
                <a:gd name="connsiteX48" fmla="*/ 2056438 w 4150659"/>
                <a:gd name="connsiteY48" fmla="*/ 1479247 h 5181600"/>
                <a:gd name="connsiteX49" fmla="*/ 2051329 w 4150659"/>
                <a:gd name="connsiteY49" fmla="*/ 1424742 h 5181600"/>
                <a:gd name="connsiteX50" fmla="*/ 2112827 w 4150659"/>
                <a:gd name="connsiteY50" fmla="*/ 1309545 h 5181600"/>
                <a:gd name="connsiteX51" fmla="*/ 2184813 w 4150659"/>
                <a:gd name="connsiteY51" fmla="*/ 1362079 h 5181600"/>
                <a:gd name="connsiteX52" fmla="*/ 2190102 w 4150659"/>
                <a:gd name="connsiteY52" fmla="*/ 1276824 h 5181600"/>
                <a:gd name="connsiteX53" fmla="*/ 2199157 w 4150659"/>
                <a:gd name="connsiteY53" fmla="*/ 1242489 h 5181600"/>
                <a:gd name="connsiteX54" fmla="*/ 2357115 w 4150659"/>
                <a:gd name="connsiteY54" fmla="*/ 1183860 h 5181600"/>
                <a:gd name="connsiteX55" fmla="*/ 2189564 w 4150659"/>
                <a:gd name="connsiteY55" fmla="*/ 1169965 h 5181600"/>
                <a:gd name="connsiteX56" fmla="*/ 2102607 w 4150659"/>
                <a:gd name="connsiteY56" fmla="*/ 1263915 h 5181600"/>
                <a:gd name="connsiteX57" fmla="*/ 1807489 w 4150659"/>
                <a:gd name="connsiteY57" fmla="*/ 1354548 h 5181600"/>
                <a:gd name="connsiteX58" fmla="*/ 1726717 w 4150659"/>
                <a:gd name="connsiteY58" fmla="*/ 1352755 h 5181600"/>
                <a:gd name="connsiteX59" fmla="*/ 1925195 w 4150659"/>
                <a:gd name="connsiteY59" fmla="*/ 1247689 h 5181600"/>
                <a:gd name="connsiteX60" fmla="*/ 2092208 w 4150659"/>
                <a:gd name="connsiteY60" fmla="*/ 1060595 h 5181600"/>
                <a:gd name="connsiteX61" fmla="*/ 2145189 w 4150659"/>
                <a:gd name="connsiteY61" fmla="*/ 980810 h 5181600"/>
                <a:gd name="connsiteX62" fmla="*/ 2149134 w 4150659"/>
                <a:gd name="connsiteY62" fmla="*/ 1038722 h 5181600"/>
                <a:gd name="connsiteX63" fmla="*/ 2184993 w 4150659"/>
                <a:gd name="connsiteY63" fmla="*/ 1081125 h 5181600"/>
                <a:gd name="connsiteX64" fmla="*/ 2327262 w 4150659"/>
                <a:gd name="connsiteY64" fmla="*/ 1095916 h 5181600"/>
                <a:gd name="connsiteX65" fmla="*/ 2374148 w 4150659"/>
                <a:gd name="connsiteY65" fmla="*/ 1040694 h 5181600"/>
                <a:gd name="connsiteX66" fmla="*/ 2320808 w 4150659"/>
                <a:gd name="connsiteY66" fmla="*/ 969873 h 5181600"/>
                <a:gd name="connsiteX67" fmla="*/ 2276163 w 4150659"/>
                <a:gd name="connsiteY67" fmla="*/ 872247 h 5181600"/>
                <a:gd name="connsiteX68" fmla="*/ 2411710 w 4150659"/>
                <a:gd name="connsiteY68" fmla="*/ 770139 h 5181600"/>
                <a:gd name="connsiteX69" fmla="*/ 2527534 w 4150659"/>
                <a:gd name="connsiteY69" fmla="*/ 846339 h 5181600"/>
                <a:gd name="connsiteX70" fmla="*/ 2490420 w 4150659"/>
                <a:gd name="connsiteY70" fmla="*/ 707296 h 5181600"/>
                <a:gd name="connsiteX71" fmla="*/ 2579619 w 4150659"/>
                <a:gd name="connsiteY71" fmla="*/ 682016 h 5181600"/>
                <a:gd name="connsiteX72" fmla="*/ 2632959 w 4150659"/>
                <a:gd name="connsiteY72" fmla="*/ 652970 h 5181600"/>
                <a:gd name="connsiteX73" fmla="*/ 2732288 w 4150659"/>
                <a:gd name="connsiteY73" fmla="*/ 590576 h 5181600"/>
                <a:gd name="connsiteX74" fmla="*/ 2766981 w 4150659"/>
                <a:gd name="connsiteY74" fmla="*/ 656198 h 5181600"/>
                <a:gd name="connsiteX75" fmla="*/ 2783297 w 4150659"/>
                <a:gd name="connsiteY75" fmla="*/ 551311 h 5181600"/>
                <a:gd name="connsiteX76" fmla="*/ 2795130 w 4150659"/>
                <a:gd name="connsiteY76" fmla="*/ 560455 h 5181600"/>
                <a:gd name="connsiteX77" fmla="*/ 2852684 w 4150659"/>
                <a:gd name="connsiteY77" fmla="*/ 552835 h 5181600"/>
                <a:gd name="connsiteX78" fmla="*/ 2815928 w 4150659"/>
                <a:gd name="connsiteY78" fmla="*/ 470449 h 5181600"/>
                <a:gd name="connsiteX79" fmla="*/ 3062368 w 4150659"/>
                <a:gd name="connsiteY79" fmla="*/ 472511 h 5181600"/>
                <a:gd name="connsiteX80" fmla="*/ 3119473 w 4150659"/>
                <a:gd name="connsiteY80" fmla="*/ 537057 h 5181600"/>
                <a:gd name="connsiteX81" fmla="*/ 3163042 w 4150659"/>
                <a:gd name="connsiteY81" fmla="*/ 321724 h 5181600"/>
                <a:gd name="connsiteX82" fmla="*/ 3045963 w 4150659"/>
                <a:gd name="connsiteY82" fmla="*/ 353101 h 5181600"/>
                <a:gd name="connsiteX83" fmla="*/ 3205355 w 4150659"/>
                <a:gd name="connsiteY83" fmla="*/ 264350 h 5181600"/>
                <a:gd name="connsiteX84" fmla="*/ 3238166 w 4150659"/>
                <a:gd name="connsiteY84" fmla="*/ 167576 h 5181600"/>
                <a:gd name="connsiteX85" fmla="*/ 3332833 w 4150659"/>
                <a:gd name="connsiteY85" fmla="*/ 120189 h 5181600"/>
                <a:gd name="connsiteX86" fmla="*/ 3405537 w 4150659"/>
                <a:gd name="connsiteY86" fmla="*/ 78100 h 5181600"/>
                <a:gd name="connsiteX87" fmla="*/ 3401683 w 4150659"/>
                <a:gd name="connsiteY87" fmla="*/ 143829 h 5181600"/>
                <a:gd name="connsiteX88" fmla="*/ 3374250 w 4150659"/>
                <a:gd name="connsiteY88" fmla="*/ 405724 h 5181600"/>
                <a:gd name="connsiteX89" fmla="*/ 3492585 w 4150659"/>
                <a:gd name="connsiteY89" fmla="*/ 197590 h 5181600"/>
                <a:gd name="connsiteX90" fmla="*/ 3562958 w 4150659"/>
                <a:gd name="connsiteY90" fmla="*/ 210302 h 5181600"/>
                <a:gd name="connsiteX91" fmla="*/ 3558565 w 4150659"/>
                <a:gd name="connsiteY91" fmla="*/ 44043 h 5181600"/>
                <a:gd name="connsiteX92" fmla="*/ 3657356 w 4150659"/>
                <a:gd name="connsiteY92" fmla="*/ 124707 h 5181600"/>
                <a:gd name="connsiteX93" fmla="*/ 3719033 w 4150659"/>
                <a:gd name="connsiteY93" fmla="*/ 144447 h 5181600"/>
                <a:gd name="connsiteX94" fmla="*/ 3752471 w 4150659"/>
                <a:gd name="connsiteY94" fmla="*/ 90202 h 5181600"/>
                <a:gd name="connsiteX95" fmla="*/ 3943509 w 4150659"/>
                <a:gd name="connsiteY95" fmla="*/ 91825 h 5181600"/>
                <a:gd name="connsiteX96" fmla="*/ 4103260 w 4150659"/>
                <a:gd name="connsiteY96" fmla="*/ 181301 h 5181600"/>
                <a:gd name="connsiteX97" fmla="*/ 3818900 w 4150659"/>
                <a:gd name="connsiteY97" fmla="*/ 358121 h 5181600"/>
                <a:gd name="connsiteX98" fmla="*/ 4031901 w 4150659"/>
                <a:gd name="connsiteY98" fmla="*/ 403662 h 5181600"/>
                <a:gd name="connsiteX99" fmla="*/ 4057540 w 4150659"/>
                <a:gd name="connsiteY99" fmla="*/ 500391 h 5181600"/>
                <a:gd name="connsiteX100" fmla="*/ 3952922 w 4150659"/>
                <a:gd name="connsiteY100" fmla="*/ 765926 h 5181600"/>
                <a:gd name="connsiteX101" fmla="*/ 3818721 w 4150659"/>
                <a:gd name="connsiteY101" fmla="*/ 484344 h 5181600"/>
                <a:gd name="connsiteX102" fmla="*/ 3542428 w 4150659"/>
                <a:gd name="connsiteY102" fmla="*/ 501646 h 5181600"/>
                <a:gd name="connsiteX103" fmla="*/ 3422660 w 4150659"/>
                <a:gd name="connsiteY103" fmla="*/ 1042487 h 5181600"/>
                <a:gd name="connsiteX104" fmla="*/ 3162235 w 4150659"/>
                <a:gd name="connsiteY104" fmla="*/ 1057816 h 5181600"/>
                <a:gd name="connsiteX105" fmla="*/ 2858511 w 4150659"/>
                <a:gd name="connsiteY105" fmla="*/ 894121 h 5181600"/>
                <a:gd name="connsiteX106" fmla="*/ 2771195 w 4150659"/>
                <a:gd name="connsiteY106" fmla="*/ 1032446 h 5181600"/>
                <a:gd name="connsiteX107" fmla="*/ 2601762 w 4150659"/>
                <a:gd name="connsiteY107" fmla="*/ 1180185 h 5181600"/>
                <a:gd name="connsiteX108" fmla="*/ 2374596 w 4150659"/>
                <a:gd name="connsiteY108" fmla="*/ 1343163 h 5181600"/>
                <a:gd name="connsiteX109" fmla="*/ 2226141 w 4150659"/>
                <a:gd name="connsiteY109" fmla="*/ 1749892 h 5181600"/>
                <a:gd name="connsiteX110" fmla="*/ 1950296 w 4150659"/>
                <a:gd name="connsiteY110" fmla="*/ 2128292 h 5181600"/>
                <a:gd name="connsiteX111" fmla="*/ 1801841 w 4150659"/>
                <a:gd name="connsiteY111" fmla="*/ 2709474 h 5181600"/>
                <a:gd name="connsiteX112" fmla="*/ 1709235 w 4150659"/>
                <a:gd name="connsiteY112" fmla="*/ 2902843 h 5181600"/>
                <a:gd name="connsiteX113" fmla="*/ 1526266 w 4150659"/>
                <a:gd name="connsiteY113" fmla="*/ 3309123 h 5181600"/>
                <a:gd name="connsiteX114" fmla="*/ 1525459 w 4150659"/>
                <a:gd name="connsiteY114" fmla="*/ 3670759 h 5181600"/>
                <a:gd name="connsiteX115" fmla="*/ 1553877 w 4150659"/>
                <a:gd name="connsiteY115" fmla="*/ 4079191 h 5181600"/>
                <a:gd name="connsiteX116" fmla="*/ 1419048 w 4150659"/>
                <a:gd name="connsiteY116" fmla="*/ 4534329 h 5181600"/>
                <a:gd name="connsiteX117" fmla="*/ 1302327 w 4150659"/>
                <a:gd name="connsiteY117" fmla="*/ 4906454 h 5181600"/>
                <a:gd name="connsiteX118" fmla="*/ 1169829 w 4150659"/>
                <a:gd name="connsiteY118" fmla="*/ 4728595 h 5181600"/>
                <a:gd name="connsiteX119" fmla="*/ 1084395 w 4150659"/>
                <a:gd name="connsiteY119" fmla="*/ 4798072 h 5181600"/>
                <a:gd name="connsiteX120" fmla="*/ 820923 w 4150659"/>
                <a:gd name="connsiteY120" fmla="*/ 4973331 h 5181600"/>
                <a:gd name="connsiteX121" fmla="*/ 486987 w 4150659"/>
                <a:gd name="connsiteY121" fmla="*/ 5176651 h 5181600"/>
                <a:gd name="connsiteX122" fmla="*/ 347496 w 4150659"/>
                <a:gd name="connsiteY122" fmla="*/ 5121249 h 5181600"/>
                <a:gd name="connsiteX123" fmla="*/ 379142 w 4150659"/>
                <a:gd name="connsiteY123" fmla="*/ 4230068 h 5181600"/>
                <a:gd name="connsiteX124" fmla="*/ 379142 w 4150659"/>
                <a:gd name="connsiteY124" fmla="*/ 4230068 h 5181600"/>
                <a:gd name="connsiteX125" fmla="*/ 136109 w 4150659"/>
                <a:gd name="connsiteY125" fmla="*/ 4250955 h 5181600"/>
                <a:gd name="connsiteX126" fmla="*/ 136109 w 4150659"/>
                <a:gd name="connsiteY126" fmla="*/ 4250955 h 5181600"/>
                <a:gd name="connsiteX127" fmla="*/ 443598 w 4150659"/>
                <a:gd name="connsiteY127" fmla="*/ 4213393 h 5181600"/>
                <a:gd name="connsiteX128" fmla="*/ 443598 w 4150659"/>
                <a:gd name="connsiteY128" fmla="*/ 4213393 h 5181600"/>
                <a:gd name="connsiteX129" fmla="*/ 133509 w 4150659"/>
                <a:gd name="connsiteY129" fmla="*/ 4052297 h 5181600"/>
                <a:gd name="connsiteX130" fmla="*/ 133509 w 4150659"/>
                <a:gd name="connsiteY130" fmla="*/ 4052297 h 5181600"/>
                <a:gd name="connsiteX131" fmla="*/ 176450 w 4150659"/>
                <a:gd name="connsiteY131" fmla="*/ 4038761 h 5181600"/>
                <a:gd name="connsiteX132" fmla="*/ 176450 w 4150659"/>
                <a:gd name="connsiteY132" fmla="*/ 4038761 h 5181600"/>
                <a:gd name="connsiteX133" fmla="*/ 509489 w 4150659"/>
                <a:gd name="connsiteY133" fmla="*/ 3964802 h 5181600"/>
                <a:gd name="connsiteX134" fmla="*/ 324816 w 4150659"/>
                <a:gd name="connsiteY134" fmla="*/ 3925985 h 5181600"/>
                <a:gd name="connsiteX135" fmla="*/ 509489 w 4150659"/>
                <a:gd name="connsiteY135" fmla="*/ 3964802 h 5181600"/>
                <a:gd name="connsiteX136" fmla="*/ 294694 w 4150659"/>
                <a:gd name="connsiteY136" fmla="*/ 3934411 h 5181600"/>
                <a:gd name="connsiteX137" fmla="*/ 294694 w 4150659"/>
                <a:gd name="connsiteY137" fmla="*/ 3934411 h 5181600"/>
                <a:gd name="connsiteX138" fmla="*/ 383893 w 4150659"/>
                <a:gd name="connsiteY138" fmla="*/ 3674076 h 5181600"/>
                <a:gd name="connsiteX139" fmla="*/ 383893 w 4150659"/>
                <a:gd name="connsiteY139" fmla="*/ 3674076 h 5181600"/>
                <a:gd name="connsiteX140" fmla="*/ 332794 w 4150659"/>
                <a:gd name="connsiteY140" fmla="*/ 3644134 h 5181600"/>
                <a:gd name="connsiteX141" fmla="*/ 332794 w 4150659"/>
                <a:gd name="connsiteY141" fmla="*/ 3644134 h 5181600"/>
                <a:gd name="connsiteX142" fmla="*/ 380756 w 4150659"/>
                <a:gd name="connsiteY142" fmla="*/ 3554577 h 5181600"/>
                <a:gd name="connsiteX143" fmla="*/ 380756 w 4150659"/>
                <a:gd name="connsiteY143" fmla="*/ 3554577 h 5181600"/>
                <a:gd name="connsiteX144" fmla="*/ 594833 w 4150659"/>
                <a:gd name="connsiteY144" fmla="*/ 3517463 h 5181600"/>
                <a:gd name="connsiteX145" fmla="*/ 594833 w 4150659"/>
                <a:gd name="connsiteY145" fmla="*/ 3517463 h 5181600"/>
                <a:gd name="connsiteX146" fmla="*/ 572331 w 4150659"/>
                <a:gd name="connsiteY146" fmla="*/ 3469322 h 5181600"/>
                <a:gd name="connsiteX147" fmla="*/ 572331 w 4150659"/>
                <a:gd name="connsiteY147" fmla="*/ 3469322 h 5181600"/>
                <a:gd name="connsiteX148" fmla="*/ 708057 w 4150659"/>
                <a:gd name="connsiteY148" fmla="*/ 3417596 h 5181600"/>
                <a:gd name="connsiteX149" fmla="*/ 708057 w 4150659"/>
                <a:gd name="connsiteY149" fmla="*/ 3417596 h 5181600"/>
                <a:gd name="connsiteX150" fmla="*/ 843693 w 4150659"/>
                <a:gd name="connsiteY150" fmla="*/ 3356636 h 5181600"/>
                <a:gd name="connsiteX151" fmla="*/ 843693 w 4150659"/>
                <a:gd name="connsiteY151" fmla="*/ 3356636 h 5181600"/>
                <a:gd name="connsiteX152" fmla="*/ 797435 w 4150659"/>
                <a:gd name="connsiteY152" fmla="*/ 3278912 h 5181600"/>
                <a:gd name="connsiteX153" fmla="*/ 797435 w 4150659"/>
                <a:gd name="connsiteY153" fmla="*/ 3278912 h 5181600"/>
                <a:gd name="connsiteX154" fmla="*/ 861353 w 4150659"/>
                <a:gd name="connsiteY154" fmla="*/ 3289759 h 5181600"/>
                <a:gd name="connsiteX155" fmla="*/ 861353 w 4150659"/>
                <a:gd name="connsiteY155" fmla="*/ 3289759 h 5181600"/>
                <a:gd name="connsiteX156" fmla="*/ 826212 w 4150659"/>
                <a:gd name="connsiteY156" fmla="*/ 3249328 h 5181600"/>
                <a:gd name="connsiteX157" fmla="*/ 826212 w 4150659"/>
                <a:gd name="connsiteY157" fmla="*/ 3249328 h 5181600"/>
                <a:gd name="connsiteX158" fmla="*/ 737461 w 4150659"/>
                <a:gd name="connsiteY158" fmla="*/ 3215532 h 5181600"/>
                <a:gd name="connsiteX159" fmla="*/ 737461 w 4150659"/>
                <a:gd name="connsiteY159" fmla="*/ 3215532 h 5181600"/>
                <a:gd name="connsiteX160" fmla="*/ 839838 w 4150659"/>
                <a:gd name="connsiteY160" fmla="*/ 3208987 h 5181600"/>
                <a:gd name="connsiteX161" fmla="*/ 839838 w 4150659"/>
                <a:gd name="connsiteY161" fmla="*/ 3208987 h 5181600"/>
                <a:gd name="connsiteX162" fmla="*/ 909046 w 4150659"/>
                <a:gd name="connsiteY162" fmla="*/ 3103383 h 5181600"/>
                <a:gd name="connsiteX163" fmla="*/ 909046 w 4150659"/>
                <a:gd name="connsiteY163" fmla="*/ 3103383 h 5181600"/>
                <a:gd name="connsiteX164" fmla="*/ 1637518 w 4150659"/>
                <a:gd name="connsiteY164" fmla="*/ 2477378 h 5181600"/>
                <a:gd name="connsiteX165" fmla="*/ 1637518 w 4150659"/>
                <a:gd name="connsiteY165" fmla="*/ 2477378 h 5181600"/>
                <a:gd name="connsiteX166" fmla="*/ 1634470 w 4150659"/>
                <a:gd name="connsiteY166" fmla="*/ 2238558 h 5181600"/>
                <a:gd name="connsiteX167" fmla="*/ 1634470 w 4150659"/>
                <a:gd name="connsiteY167" fmla="*/ 2238558 h 5181600"/>
                <a:gd name="connsiteX168" fmla="*/ 1642986 w 4150659"/>
                <a:gd name="connsiteY168" fmla="*/ 2150525 h 5181600"/>
                <a:gd name="connsiteX169" fmla="*/ 1642986 w 4150659"/>
                <a:gd name="connsiteY169" fmla="*/ 2150525 h 5181600"/>
                <a:gd name="connsiteX170" fmla="*/ 1701884 w 4150659"/>
                <a:gd name="connsiteY170" fmla="*/ 2117534 h 5181600"/>
                <a:gd name="connsiteX171" fmla="*/ 1701884 w 4150659"/>
                <a:gd name="connsiteY171" fmla="*/ 2117534 h 5181600"/>
                <a:gd name="connsiteX172" fmla="*/ 1825866 w 4150659"/>
                <a:gd name="connsiteY172" fmla="*/ 2060250 h 5181600"/>
                <a:gd name="connsiteX173" fmla="*/ 1825866 w 4150659"/>
                <a:gd name="connsiteY173" fmla="*/ 2060250 h 5181600"/>
                <a:gd name="connsiteX174" fmla="*/ 1863608 w 4150659"/>
                <a:gd name="connsiteY174" fmla="*/ 2051285 h 5181600"/>
                <a:gd name="connsiteX175" fmla="*/ 1863608 w 4150659"/>
                <a:gd name="connsiteY175" fmla="*/ 2051285 h 5181600"/>
                <a:gd name="connsiteX176" fmla="*/ 1773871 w 4150659"/>
                <a:gd name="connsiteY176" fmla="*/ 2035418 h 5181600"/>
                <a:gd name="connsiteX177" fmla="*/ 1773871 w 4150659"/>
                <a:gd name="connsiteY177" fmla="*/ 2035418 h 5181600"/>
                <a:gd name="connsiteX178" fmla="*/ 1797896 w 4150659"/>
                <a:gd name="connsiteY178" fmla="*/ 1947564 h 5181600"/>
                <a:gd name="connsiteX179" fmla="*/ 1797896 w 4150659"/>
                <a:gd name="connsiteY179" fmla="*/ 1947564 h 5181600"/>
                <a:gd name="connsiteX180" fmla="*/ 2082078 w 4150659"/>
                <a:gd name="connsiteY180" fmla="*/ 1696910 h 5181600"/>
                <a:gd name="connsiteX181" fmla="*/ 2082078 w 4150659"/>
                <a:gd name="connsiteY181" fmla="*/ 1696910 h 5181600"/>
                <a:gd name="connsiteX182" fmla="*/ 1972081 w 4150659"/>
                <a:gd name="connsiteY182" fmla="*/ 1672975 h 5181600"/>
                <a:gd name="connsiteX183" fmla="*/ 1972081 w 4150659"/>
                <a:gd name="connsiteY183" fmla="*/ 1672975 h 5181600"/>
                <a:gd name="connsiteX184" fmla="*/ 2099559 w 4150659"/>
                <a:gd name="connsiteY184" fmla="*/ 1577859 h 5181600"/>
                <a:gd name="connsiteX185" fmla="*/ 2099559 w 4150659"/>
                <a:gd name="connsiteY185" fmla="*/ 1577859 h 5181600"/>
                <a:gd name="connsiteX186" fmla="*/ 2153168 w 4150659"/>
                <a:gd name="connsiteY186" fmla="*/ 1372478 h 5181600"/>
                <a:gd name="connsiteX187" fmla="*/ 2153168 w 4150659"/>
                <a:gd name="connsiteY187" fmla="*/ 1372478 h 5181600"/>
                <a:gd name="connsiteX188" fmla="*/ 2372713 w 4150659"/>
                <a:gd name="connsiteY188" fmla="*/ 1101206 h 5181600"/>
                <a:gd name="connsiteX189" fmla="*/ 2372713 w 4150659"/>
                <a:gd name="connsiteY189" fmla="*/ 1101206 h 5181600"/>
                <a:gd name="connsiteX190" fmla="*/ 2442907 w 4150659"/>
                <a:gd name="connsiteY190" fmla="*/ 909630 h 5181600"/>
                <a:gd name="connsiteX191" fmla="*/ 2442907 w 4150659"/>
                <a:gd name="connsiteY191" fmla="*/ 909630 h 5181600"/>
                <a:gd name="connsiteX192" fmla="*/ 2626594 w 4150659"/>
                <a:gd name="connsiteY192" fmla="*/ 861669 h 5181600"/>
                <a:gd name="connsiteX193" fmla="*/ 2626594 w 4150659"/>
                <a:gd name="connsiteY193" fmla="*/ 861669 h 5181600"/>
                <a:gd name="connsiteX194" fmla="*/ 2608306 w 4150659"/>
                <a:gd name="connsiteY194" fmla="*/ 834685 h 5181600"/>
                <a:gd name="connsiteX195" fmla="*/ 2608306 w 4150659"/>
                <a:gd name="connsiteY195" fmla="*/ 834685 h 5181600"/>
                <a:gd name="connsiteX196" fmla="*/ 2565724 w 4150659"/>
                <a:gd name="connsiteY196" fmla="*/ 807791 h 5181600"/>
                <a:gd name="connsiteX197" fmla="*/ 2565724 w 4150659"/>
                <a:gd name="connsiteY197" fmla="*/ 807791 h 5181600"/>
                <a:gd name="connsiteX198" fmla="*/ 2906113 w 4150659"/>
                <a:gd name="connsiteY198" fmla="*/ 444093 h 5181600"/>
                <a:gd name="connsiteX199" fmla="*/ 2906113 w 4150659"/>
                <a:gd name="connsiteY199" fmla="*/ 444093 h 5181600"/>
                <a:gd name="connsiteX200" fmla="*/ 3986988 w 4150659"/>
                <a:gd name="connsiteY200" fmla="*/ 429032 h 5181600"/>
                <a:gd name="connsiteX201" fmla="*/ 3986988 w 4150659"/>
                <a:gd name="connsiteY201" fmla="*/ 429032 h 5181600"/>
                <a:gd name="connsiteX202" fmla="*/ 158072 w 4150659"/>
                <a:gd name="connsiteY202" fmla="*/ 4718823 h 5181600"/>
                <a:gd name="connsiteX203" fmla="*/ 158072 w 4150659"/>
                <a:gd name="connsiteY203" fmla="*/ 4718823 h 5181600"/>
                <a:gd name="connsiteX204" fmla="*/ 10782 w 4150659"/>
                <a:gd name="connsiteY204" fmla="*/ 4616895 h 5181600"/>
                <a:gd name="connsiteX205" fmla="*/ 10782 w 4150659"/>
                <a:gd name="connsiteY205" fmla="*/ 4616895 h 5181600"/>
                <a:gd name="connsiteX206" fmla="*/ 86175 w 4150659"/>
                <a:gd name="connsiteY206" fmla="*/ 4476418 h 5181600"/>
                <a:gd name="connsiteX207" fmla="*/ 86175 w 4150659"/>
                <a:gd name="connsiteY207" fmla="*/ 4476418 h 5181600"/>
                <a:gd name="connsiteX208" fmla="*/ 93257 w 4150659"/>
                <a:gd name="connsiteY208" fmla="*/ 4354767 h 5181600"/>
                <a:gd name="connsiteX209" fmla="*/ 93257 w 4150659"/>
                <a:gd name="connsiteY209" fmla="*/ 4354767 h 5181600"/>
                <a:gd name="connsiteX210" fmla="*/ 270669 w 4150659"/>
                <a:gd name="connsiteY210" fmla="*/ 4335403 h 5181600"/>
                <a:gd name="connsiteX211" fmla="*/ 270669 w 4150659"/>
                <a:gd name="connsiteY211" fmla="*/ 4335403 h 5181600"/>
                <a:gd name="connsiteX212" fmla="*/ 85010 w 4150659"/>
                <a:gd name="connsiteY212" fmla="*/ 4146516 h 5181600"/>
                <a:gd name="connsiteX213" fmla="*/ 85010 w 4150659"/>
                <a:gd name="connsiteY213" fmla="*/ 4146516 h 5181600"/>
                <a:gd name="connsiteX214" fmla="*/ 69322 w 4150659"/>
                <a:gd name="connsiteY214" fmla="*/ 4043781 h 5181600"/>
                <a:gd name="connsiteX215" fmla="*/ 69322 w 4150659"/>
                <a:gd name="connsiteY215" fmla="*/ 4043781 h 5181600"/>
                <a:gd name="connsiteX216" fmla="*/ 149197 w 4150659"/>
                <a:gd name="connsiteY216" fmla="*/ 3696040 h 5181600"/>
                <a:gd name="connsiteX217" fmla="*/ 149197 w 4150659"/>
                <a:gd name="connsiteY217" fmla="*/ 3696040 h 5181600"/>
                <a:gd name="connsiteX218" fmla="*/ 198234 w 4150659"/>
                <a:gd name="connsiteY218" fmla="*/ 3591691 h 5181600"/>
                <a:gd name="connsiteX219" fmla="*/ 198234 w 4150659"/>
                <a:gd name="connsiteY219" fmla="*/ 3591691 h 5181600"/>
                <a:gd name="connsiteX220" fmla="*/ 284923 w 4150659"/>
                <a:gd name="connsiteY220" fmla="*/ 3488417 h 5181600"/>
                <a:gd name="connsiteX221" fmla="*/ 284923 w 4150659"/>
                <a:gd name="connsiteY221" fmla="*/ 3488417 h 5181600"/>
                <a:gd name="connsiteX222" fmla="*/ 440460 w 4150659"/>
                <a:gd name="connsiteY222" fmla="*/ 3360491 h 5181600"/>
                <a:gd name="connsiteX223" fmla="*/ 440460 w 4150659"/>
                <a:gd name="connsiteY223" fmla="*/ 3360491 h 5181600"/>
                <a:gd name="connsiteX224" fmla="*/ 489139 w 4150659"/>
                <a:gd name="connsiteY224" fmla="*/ 3329832 h 5181600"/>
                <a:gd name="connsiteX225" fmla="*/ 489139 w 4150659"/>
                <a:gd name="connsiteY225" fmla="*/ 3329832 h 5181600"/>
                <a:gd name="connsiteX226" fmla="*/ 784974 w 4150659"/>
                <a:gd name="connsiteY226" fmla="*/ 3125167 h 5181600"/>
                <a:gd name="connsiteX227" fmla="*/ 784974 w 4150659"/>
                <a:gd name="connsiteY227" fmla="*/ 3125167 h 5181600"/>
                <a:gd name="connsiteX228" fmla="*/ 873725 w 4150659"/>
                <a:gd name="connsiteY228" fmla="*/ 3011853 h 5181600"/>
                <a:gd name="connsiteX229" fmla="*/ 873725 w 4150659"/>
                <a:gd name="connsiteY229" fmla="*/ 3011853 h 5181600"/>
                <a:gd name="connsiteX230" fmla="*/ 1438143 w 4150659"/>
                <a:gd name="connsiteY230" fmla="*/ 2513595 h 5181600"/>
                <a:gd name="connsiteX231" fmla="*/ 1438143 w 4150659"/>
                <a:gd name="connsiteY231" fmla="*/ 2513595 h 5181600"/>
                <a:gd name="connsiteX232" fmla="*/ 1503406 w 4150659"/>
                <a:gd name="connsiteY232" fmla="*/ 2304448 h 5181600"/>
                <a:gd name="connsiteX233" fmla="*/ 1503406 w 4150659"/>
                <a:gd name="connsiteY233" fmla="*/ 2304448 h 5181600"/>
                <a:gd name="connsiteX234" fmla="*/ 1538368 w 4150659"/>
                <a:gd name="connsiteY234" fmla="*/ 2195079 h 5181600"/>
                <a:gd name="connsiteX235" fmla="*/ 1538368 w 4150659"/>
                <a:gd name="connsiteY235" fmla="*/ 2195079 h 5181600"/>
                <a:gd name="connsiteX236" fmla="*/ 1560332 w 4150659"/>
                <a:gd name="connsiteY236" fmla="*/ 1965224 h 5181600"/>
                <a:gd name="connsiteX237" fmla="*/ 1560332 w 4150659"/>
                <a:gd name="connsiteY237" fmla="*/ 1965224 h 5181600"/>
                <a:gd name="connsiteX238" fmla="*/ 1961502 w 4150659"/>
                <a:gd name="connsiteY238" fmla="*/ 1180902 h 5181600"/>
                <a:gd name="connsiteX239" fmla="*/ 1975398 w 4150659"/>
                <a:gd name="connsiteY239" fmla="*/ 1067319 h 5181600"/>
                <a:gd name="connsiteX240" fmla="*/ 2063072 w 4150659"/>
                <a:gd name="connsiteY240" fmla="*/ 1081304 h 5181600"/>
                <a:gd name="connsiteX241" fmla="*/ 1961502 w 4150659"/>
                <a:gd name="connsiteY241" fmla="*/ 1180902 h 5181600"/>
                <a:gd name="connsiteX242" fmla="*/ 2272936 w 4150659"/>
                <a:gd name="connsiteY242" fmla="*/ 1096813 h 5181600"/>
                <a:gd name="connsiteX243" fmla="*/ 2272936 w 4150659"/>
                <a:gd name="connsiteY243" fmla="*/ 1096813 h 5181600"/>
                <a:gd name="connsiteX244" fmla="*/ 2209825 w 4150659"/>
                <a:gd name="connsiteY244" fmla="*/ 1026171 h 5181600"/>
                <a:gd name="connsiteX245" fmla="*/ 2209825 w 4150659"/>
                <a:gd name="connsiteY245" fmla="*/ 1026171 h 5181600"/>
                <a:gd name="connsiteX246" fmla="*/ 2249000 w 4150659"/>
                <a:gd name="connsiteY246" fmla="*/ 1013620 h 5181600"/>
                <a:gd name="connsiteX247" fmla="*/ 2249000 w 4150659"/>
                <a:gd name="connsiteY247" fmla="*/ 1013620 h 5181600"/>
                <a:gd name="connsiteX248" fmla="*/ 2552366 w 4150659"/>
                <a:gd name="connsiteY248" fmla="*/ 650102 h 5181600"/>
                <a:gd name="connsiteX249" fmla="*/ 2552366 w 4150659"/>
                <a:gd name="connsiteY249" fmla="*/ 538312 h 5181600"/>
                <a:gd name="connsiteX250" fmla="*/ 2624173 w 4150659"/>
                <a:gd name="connsiteY250" fmla="*/ 600437 h 5181600"/>
                <a:gd name="connsiteX251" fmla="*/ 2552366 w 4150659"/>
                <a:gd name="connsiteY251" fmla="*/ 650102 h 5181600"/>
                <a:gd name="connsiteX252" fmla="*/ 2625428 w 4150659"/>
                <a:gd name="connsiteY252" fmla="*/ 525492 h 5181600"/>
                <a:gd name="connsiteX253" fmla="*/ 2625428 w 4150659"/>
                <a:gd name="connsiteY253" fmla="*/ 525492 h 5181600"/>
                <a:gd name="connsiteX254" fmla="*/ 2602300 w 4150659"/>
                <a:gd name="connsiteY254" fmla="*/ 545035 h 5181600"/>
                <a:gd name="connsiteX255" fmla="*/ 2602300 w 4150659"/>
                <a:gd name="connsiteY255" fmla="*/ 545035 h 5181600"/>
                <a:gd name="connsiteX256" fmla="*/ 3000153 w 4150659"/>
                <a:gd name="connsiteY256" fmla="*/ 436383 h 5181600"/>
                <a:gd name="connsiteX257" fmla="*/ 3000153 w 4150659"/>
                <a:gd name="connsiteY257" fmla="*/ 436383 h 5181600"/>
                <a:gd name="connsiteX258" fmla="*/ 2935607 w 4150659"/>
                <a:gd name="connsiteY258" fmla="*/ 361348 h 5181600"/>
                <a:gd name="connsiteX259" fmla="*/ 3044439 w 4150659"/>
                <a:gd name="connsiteY259" fmla="*/ 262019 h 5181600"/>
                <a:gd name="connsiteX260" fmla="*/ 2935607 w 4150659"/>
                <a:gd name="connsiteY260" fmla="*/ 361348 h 5181600"/>
                <a:gd name="connsiteX261" fmla="*/ 3151478 w 4150659"/>
                <a:gd name="connsiteY261" fmla="*/ 167254 h 5181600"/>
                <a:gd name="connsiteX262" fmla="*/ 3151478 w 4150659"/>
                <a:gd name="connsiteY262" fmla="*/ 167254 h 5181600"/>
                <a:gd name="connsiteX263" fmla="*/ 3233056 w 4150659"/>
                <a:gd name="connsiteY263" fmla="*/ 105917 h 5181600"/>
                <a:gd name="connsiteX264" fmla="*/ 3233056 w 4150659"/>
                <a:gd name="connsiteY264" fmla="*/ 105917 h 518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4150659" h="5181600">
                  <a:moveTo>
                    <a:pt x="347496" y="5121249"/>
                  </a:moveTo>
                  <a:cubicBezTo>
                    <a:pt x="233555" y="5173872"/>
                    <a:pt x="381114" y="5030167"/>
                    <a:pt x="238665" y="5034381"/>
                  </a:cubicBezTo>
                  <a:cubicBezTo>
                    <a:pt x="78286" y="4974228"/>
                    <a:pt x="77928" y="4683054"/>
                    <a:pt x="217777" y="4772432"/>
                  </a:cubicBezTo>
                  <a:cubicBezTo>
                    <a:pt x="159865" y="4694618"/>
                    <a:pt x="333511" y="4663063"/>
                    <a:pt x="225397" y="4648092"/>
                  </a:cubicBezTo>
                  <a:cubicBezTo>
                    <a:pt x="245209" y="4600041"/>
                    <a:pt x="70308" y="4649616"/>
                    <a:pt x="95588" y="4663780"/>
                  </a:cubicBezTo>
                  <a:cubicBezTo>
                    <a:pt x="22705" y="4685833"/>
                    <a:pt x="129744" y="4396273"/>
                    <a:pt x="230059" y="4478300"/>
                  </a:cubicBezTo>
                  <a:cubicBezTo>
                    <a:pt x="274972" y="4412948"/>
                    <a:pt x="129385" y="4529668"/>
                    <a:pt x="226383" y="4397618"/>
                  </a:cubicBezTo>
                  <a:cubicBezTo>
                    <a:pt x="329298" y="4370007"/>
                    <a:pt x="304197" y="4189637"/>
                    <a:pt x="247719" y="4367766"/>
                  </a:cubicBezTo>
                  <a:cubicBezTo>
                    <a:pt x="192586" y="4337196"/>
                    <a:pt x="130909" y="4555845"/>
                    <a:pt x="140681" y="4370365"/>
                  </a:cubicBezTo>
                  <a:cubicBezTo>
                    <a:pt x="127861" y="4334686"/>
                    <a:pt x="69680" y="4251673"/>
                    <a:pt x="197069" y="4334775"/>
                  </a:cubicBezTo>
                  <a:cubicBezTo>
                    <a:pt x="288240" y="4288338"/>
                    <a:pt x="208723" y="4272112"/>
                    <a:pt x="194379" y="4285021"/>
                  </a:cubicBezTo>
                  <a:cubicBezTo>
                    <a:pt x="100698" y="4329127"/>
                    <a:pt x="61881" y="4163191"/>
                    <a:pt x="134495" y="4193850"/>
                  </a:cubicBezTo>
                  <a:cubicBezTo>
                    <a:pt x="117731" y="4050146"/>
                    <a:pt x="47358" y="4012046"/>
                    <a:pt x="159238" y="3933246"/>
                  </a:cubicBezTo>
                  <a:cubicBezTo>
                    <a:pt x="305811" y="4002274"/>
                    <a:pt x="140591" y="3820380"/>
                    <a:pt x="96574" y="3947141"/>
                  </a:cubicBezTo>
                  <a:cubicBezTo>
                    <a:pt x="39111" y="3935667"/>
                    <a:pt x="209709" y="3838399"/>
                    <a:pt x="147763" y="3809891"/>
                  </a:cubicBezTo>
                  <a:cubicBezTo>
                    <a:pt x="246285" y="3802361"/>
                    <a:pt x="183442" y="3667084"/>
                    <a:pt x="178781" y="3659912"/>
                  </a:cubicBezTo>
                  <a:cubicBezTo>
                    <a:pt x="73445" y="3603165"/>
                    <a:pt x="338711" y="3661705"/>
                    <a:pt x="228983" y="3592139"/>
                  </a:cubicBezTo>
                  <a:cubicBezTo>
                    <a:pt x="279992" y="3566321"/>
                    <a:pt x="180574" y="3401280"/>
                    <a:pt x="289943" y="3519525"/>
                  </a:cubicBezTo>
                  <a:cubicBezTo>
                    <a:pt x="340145" y="3502312"/>
                    <a:pt x="362199" y="3468874"/>
                    <a:pt x="318003" y="3443504"/>
                  </a:cubicBezTo>
                  <a:cubicBezTo>
                    <a:pt x="401016" y="3461523"/>
                    <a:pt x="619217" y="3448435"/>
                    <a:pt x="420021" y="3447538"/>
                  </a:cubicBezTo>
                  <a:cubicBezTo>
                    <a:pt x="372867" y="3302669"/>
                    <a:pt x="529928" y="3491107"/>
                    <a:pt x="471568" y="3375372"/>
                  </a:cubicBezTo>
                  <a:cubicBezTo>
                    <a:pt x="579593" y="3281691"/>
                    <a:pt x="577352" y="3435346"/>
                    <a:pt x="668971" y="3370173"/>
                  </a:cubicBezTo>
                  <a:cubicBezTo>
                    <a:pt x="585330" y="3317550"/>
                    <a:pt x="515585" y="3302489"/>
                    <a:pt x="652834" y="3243412"/>
                  </a:cubicBezTo>
                  <a:cubicBezTo>
                    <a:pt x="766865" y="3158158"/>
                    <a:pt x="791877" y="3256231"/>
                    <a:pt x="673364" y="3269230"/>
                  </a:cubicBezTo>
                  <a:cubicBezTo>
                    <a:pt x="842528" y="3317371"/>
                    <a:pt x="743826" y="3098632"/>
                    <a:pt x="890130" y="3184424"/>
                  </a:cubicBezTo>
                  <a:cubicBezTo>
                    <a:pt x="857499" y="3107059"/>
                    <a:pt x="878924" y="2972409"/>
                    <a:pt x="1015995" y="3066897"/>
                  </a:cubicBezTo>
                  <a:cubicBezTo>
                    <a:pt x="850775" y="3099708"/>
                    <a:pt x="985335" y="3114320"/>
                    <a:pt x="1025408" y="3102307"/>
                  </a:cubicBezTo>
                  <a:cubicBezTo>
                    <a:pt x="998155" y="3016694"/>
                    <a:pt x="1218866" y="3043409"/>
                    <a:pt x="1117565" y="3166047"/>
                  </a:cubicBezTo>
                  <a:cubicBezTo>
                    <a:pt x="1217701" y="3185590"/>
                    <a:pt x="1117027" y="3081240"/>
                    <a:pt x="1276061" y="3126243"/>
                  </a:cubicBezTo>
                  <a:cubicBezTo>
                    <a:pt x="1354054" y="3044395"/>
                    <a:pt x="1198247" y="3097646"/>
                    <a:pt x="1338814" y="3025390"/>
                  </a:cubicBezTo>
                  <a:cubicBezTo>
                    <a:pt x="1503047" y="2943184"/>
                    <a:pt x="1257952" y="2999841"/>
                    <a:pt x="1408111" y="2915842"/>
                  </a:cubicBezTo>
                  <a:cubicBezTo>
                    <a:pt x="1337738" y="2917276"/>
                    <a:pt x="1260283" y="3085005"/>
                    <a:pt x="1205060" y="3097287"/>
                  </a:cubicBezTo>
                  <a:cubicBezTo>
                    <a:pt x="1389195" y="3139869"/>
                    <a:pt x="1070052" y="3107865"/>
                    <a:pt x="1119268" y="3015439"/>
                  </a:cubicBezTo>
                  <a:cubicBezTo>
                    <a:pt x="994659" y="3037134"/>
                    <a:pt x="1221645" y="2921669"/>
                    <a:pt x="1167319" y="2897464"/>
                  </a:cubicBezTo>
                  <a:cubicBezTo>
                    <a:pt x="1208825" y="2886079"/>
                    <a:pt x="1232672" y="2688855"/>
                    <a:pt x="1308961" y="2761648"/>
                  </a:cubicBezTo>
                  <a:cubicBezTo>
                    <a:pt x="1286191" y="2691634"/>
                    <a:pt x="1398429" y="2668774"/>
                    <a:pt x="1392871" y="2773841"/>
                  </a:cubicBezTo>
                  <a:cubicBezTo>
                    <a:pt x="1481801" y="2647528"/>
                    <a:pt x="1459479" y="2734037"/>
                    <a:pt x="1372431" y="2717632"/>
                  </a:cubicBezTo>
                  <a:cubicBezTo>
                    <a:pt x="1307168" y="2645825"/>
                    <a:pt x="1577096" y="2577872"/>
                    <a:pt x="1395650" y="2633901"/>
                  </a:cubicBezTo>
                  <a:cubicBezTo>
                    <a:pt x="1442087" y="2557074"/>
                    <a:pt x="1191613" y="2607187"/>
                    <a:pt x="1379244" y="2534662"/>
                  </a:cubicBezTo>
                  <a:cubicBezTo>
                    <a:pt x="1464051" y="2617227"/>
                    <a:pt x="1543478" y="2375001"/>
                    <a:pt x="1608024" y="2494948"/>
                  </a:cubicBezTo>
                  <a:cubicBezTo>
                    <a:pt x="1555401" y="2440891"/>
                    <a:pt x="1508605" y="2397592"/>
                    <a:pt x="1585254" y="2313055"/>
                  </a:cubicBezTo>
                  <a:cubicBezTo>
                    <a:pt x="1632139" y="2192031"/>
                    <a:pt x="1535679" y="2218208"/>
                    <a:pt x="1603541" y="2102832"/>
                  </a:cubicBezTo>
                  <a:cubicBezTo>
                    <a:pt x="1593501" y="2062670"/>
                    <a:pt x="1741957" y="2074235"/>
                    <a:pt x="1703857" y="2006282"/>
                  </a:cubicBezTo>
                  <a:cubicBezTo>
                    <a:pt x="1625595" y="1997228"/>
                    <a:pt x="1798614" y="1975982"/>
                    <a:pt x="1674094" y="1952494"/>
                  </a:cubicBezTo>
                  <a:cubicBezTo>
                    <a:pt x="1731557" y="1924883"/>
                    <a:pt x="1802379" y="2025377"/>
                    <a:pt x="1727523" y="1912601"/>
                  </a:cubicBezTo>
                  <a:cubicBezTo>
                    <a:pt x="1642628" y="1893327"/>
                    <a:pt x="1862353" y="1881314"/>
                    <a:pt x="1759886" y="1848504"/>
                  </a:cubicBezTo>
                  <a:cubicBezTo>
                    <a:pt x="1835189" y="1821609"/>
                    <a:pt x="1838865" y="1864999"/>
                    <a:pt x="1794042" y="1790323"/>
                  </a:cubicBezTo>
                  <a:cubicBezTo>
                    <a:pt x="1920085" y="1728556"/>
                    <a:pt x="1910224" y="1703634"/>
                    <a:pt x="1984542" y="1571673"/>
                  </a:cubicBezTo>
                  <a:cubicBezTo>
                    <a:pt x="2060293" y="1549889"/>
                    <a:pt x="2130128" y="1438727"/>
                    <a:pt x="2056438" y="1479247"/>
                  </a:cubicBezTo>
                  <a:cubicBezTo>
                    <a:pt x="1917037" y="1616138"/>
                    <a:pt x="2025331" y="1300581"/>
                    <a:pt x="2051329" y="1424742"/>
                  </a:cubicBezTo>
                  <a:cubicBezTo>
                    <a:pt x="2183468" y="1362706"/>
                    <a:pt x="1992431" y="1384401"/>
                    <a:pt x="2112827" y="1309545"/>
                  </a:cubicBezTo>
                  <a:cubicBezTo>
                    <a:pt x="2122060" y="1402599"/>
                    <a:pt x="2186785" y="1177764"/>
                    <a:pt x="2184813" y="1362079"/>
                  </a:cubicBezTo>
                  <a:cubicBezTo>
                    <a:pt x="2227664" y="1344956"/>
                    <a:pt x="2230174" y="1285789"/>
                    <a:pt x="2190102" y="1276824"/>
                  </a:cubicBezTo>
                  <a:cubicBezTo>
                    <a:pt x="2172531" y="1223126"/>
                    <a:pt x="2307002" y="1312414"/>
                    <a:pt x="2199157" y="1242489"/>
                  </a:cubicBezTo>
                  <a:cubicBezTo>
                    <a:pt x="2269530" y="1202776"/>
                    <a:pt x="2423454" y="1241234"/>
                    <a:pt x="2357115" y="1183860"/>
                  </a:cubicBezTo>
                  <a:cubicBezTo>
                    <a:pt x="2314174" y="1174358"/>
                    <a:pt x="2140438" y="1278079"/>
                    <a:pt x="2189564" y="1169965"/>
                  </a:cubicBezTo>
                  <a:cubicBezTo>
                    <a:pt x="2134342" y="1306049"/>
                    <a:pt x="2158098" y="1127741"/>
                    <a:pt x="2102607" y="1263915"/>
                  </a:cubicBezTo>
                  <a:cubicBezTo>
                    <a:pt x="1987231" y="1239262"/>
                    <a:pt x="1927257" y="1302284"/>
                    <a:pt x="1807489" y="1354548"/>
                  </a:cubicBezTo>
                  <a:cubicBezTo>
                    <a:pt x="1766161" y="1348273"/>
                    <a:pt x="1645138" y="1530884"/>
                    <a:pt x="1726717" y="1352755"/>
                  </a:cubicBezTo>
                  <a:cubicBezTo>
                    <a:pt x="1792069" y="1273597"/>
                    <a:pt x="1876248" y="1265798"/>
                    <a:pt x="1925195" y="1247689"/>
                  </a:cubicBezTo>
                  <a:cubicBezTo>
                    <a:pt x="2035013" y="1197038"/>
                    <a:pt x="2059487" y="1219898"/>
                    <a:pt x="2092208" y="1060595"/>
                  </a:cubicBezTo>
                  <a:cubicBezTo>
                    <a:pt x="2013587" y="1009945"/>
                    <a:pt x="2239677" y="752837"/>
                    <a:pt x="2145189" y="980810"/>
                  </a:cubicBezTo>
                  <a:cubicBezTo>
                    <a:pt x="2090863" y="1042576"/>
                    <a:pt x="2234478" y="927828"/>
                    <a:pt x="2149134" y="1038722"/>
                  </a:cubicBezTo>
                  <a:cubicBezTo>
                    <a:pt x="2121612" y="1177854"/>
                    <a:pt x="2162760" y="1149705"/>
                    <a:pt x="2184993" y="1081125"/>
                  </a:cubicBezTo>
                  <a:cubicBezTo>
                    <a:pt x="2194943" y="915726"/>
                    <a:pt x="2249180" y="1229670"/>
                    <a:pt x="2327262" y="1095916"/>
                  </a:cubicBezTo>
                  <a:cubicBezTo>
                    <a:pt x="2295706" y="985023"/>
                    <a:pt x="2343309" y="1052617"/>
                    <a:pt x="2374148" y="1040694"/>
                  </a:cubicBezTo>
                  <a:cubicBezTo>
                    <a:pt x="2303595" y="997753"/>
                    <a:pt x="2452051" y="864986"/>
                    <a:pt x="2320808" y="969873"/>
                  </a:cubicBezTo>
                  <a:cubicBezTo>
                    <a:pt x="2225692" y="998022"/>
                    <a:pt x="2318836" y="889101"/>
                    <a:pt x="2276163" y="872247"/>
                  </a:cubicBezTo>
                  <a:cubicBezTo>
                    <a:pt x="2298127" y="827334"/>
                    <a:pt x="2344743" y="735804"/>
                    <a:pt x="2411710" y="770139"/>
                  </a:cubicBezTo>
                  <a:cubicBezTo>
                    <a:pt x="2455009" y="841588"/>
                    <a:pt x="2454741" y="796585"/>
                    <a:pt x="2527534" y="846339"/>
                  </a:cubicBezTo>
                  <a:cubicBezTo>
                    <a:pt x="2479483" y="774263"/>
                    <a:pt x="2371727" y="751313"/>
                    <a:pt x="2490420" y="707296"/>
                  </a:cubicBezTo>
                  <a:cubicBezTo>
                    <a:pt x="2437977" y="647771"/>
                    <a:pt x="2558552" y="640151"/>
                    <a:pt x="2579619" y="682016"/>
                  </a:cubicBezTo>
                  <a:cubicBezTo>
                    <a:pt x="2641386" y="613436"/>
                    <a:pt x="2674107" y="571571"/>
                    <a:pt x="2632959" y="652970"/>
                  </a:cubicBezTo>
                  <a:cubicBezTo>
                    <a:pt x="2696250" y="810032"/>
                    <a:pt x="2631256" y="633158"/>
                    <a:pt x="2732288" y="590576"/>
                  </a:cubicBezTo>
                  <a:cubicBezTo>
                    <a:pt x="2719289" y="732039"/>
                    <a:pt x="2754879" y="830740"/>
                    <a:pt x="2766981" y="656198"/>
                  </a:cubicBezTo>
                  <a:cubicBezTo>
                    <a:pt x="2752100" y="601244"/>
                    <a:pt x="2821576" y="638447"/>
                    <a:pt x="2783297" y="551311"/>
                  </a:cubicBezTo>
                  <a:cubicBezTo>
                    <a:pt x="2649185" y="591024"/>
                    <a:pt x="2797551" y="378740"/>
                    <a:pt x="2795130" y="560455"/>
                  </a:cubicBezTo>
                  <a:cubicBezTo>
                    <a:pt x="2842464" y="549518"/>
                    <a:pt x="2810639" y="698063"/>
                    <a:pt x="2852684" y="552835"/>
                  </a:cubicBezTo>
                  <a:cubicBezTo>
                    <a:pt x="3008670" y="683092"/>
                    <a:pt x="2903155" y="508907"/>
                    <a:pt x="2815928" y="470449"/>
                  </a:cubicBezTo>
                  <a:cubicBezTo>
                    <a:pt x="2893921" y="370223"/>
                    <a:pt x="2982493" y="464622"/>
                    <a:pt x="3062368" y="472511"/>
                  </a:cubicBezTo>
                  <a:cubicBezTo>
                    <a:pt x="3006966" y="506846"/>
                    <a:pt x="3094462" y="504963"/>
                    <a:pt x="3119473" y="537057"/>
                  </a:cubicBezTo>
                  <a:cubicBezTo>
                    <a:pt x="3103158" y="512135"/>
                    <a:pt x="3092759" y="389587"/>
                    <a:pt x="3163042" y="321724"/>
                  </a:cubicBezTo>
                  <a:cubicBezTo>
                    <a:pt x="3119294" y="318407"/>
                    <a:pt x="3056721" y="507742"/>
                    <a:pt x="3045963" y="353101"/>
                  </a:cubicBezTo>
                  <a:cubicBezTo>
                    <a:pt x="3107102" y="283624"/>
                    <a:pt x="3148160" y="224135"/>
                    <a:pt x="3205355" y="264350"/>
                  </a:cubicBezTo>
                  <a:cubicBezTo>
                    <a:pt x="3305939" y="244897"/>
                    <a:pt x="3142244" y="185954"/>
                    <a:pt x="3238166" y="167576"/>
                  </a:cubicBezTo>
                  <a:cubicBezTo>
                    <a:pt x="3202397" y="59076"/>
                    <a:pt x="3365196" y="217662"/>
                    <a:pt x="3332833" y="120189"/>
                  </a:cubicBezTo>
                  <a:cubicBezTo>
                    <a:pt x="3269812" y="89216"/>
                    <a:pt x="3379898" y="-22296"/>
                    <a:pt x="3405537" y="78100"/>
                  </a:cubicBezTo>
                  <a:cubicBezTo>
                    <a:pt x="3488012" y="53707"/>
                    <a:pt x="3290162" y="149593"/>
                    <a:pt x="3401683" y="143829"/>
                  </a:cubicBezTo>
                  <a:cubicBezTo>
                    <a:pt x="3363493" y="202933"/>
                    <a:pt x="3284245" y="482462"/>
                    <a:pt x="3374250" y="405724"/>
                  </a:cubicBezTo>
                  <a:cubicBezTo>
                    <a:pt x="3351570" y="312939"/>
                    <a:pt x="3539201" y="-53592"/>
                    <a:pt x="3492585" y="197590"/>
                  </a:cubicBezTo>
                  <a:cubicBezTo>
                    <a:pt x="3508811" y="226295"/>
                    <a:pt x="3555606" y="354715"/>
                    <a:pt x="3562958" y="210302"/>
                  </a:cubicBezTo>
                  <a:cubicBezTo>
                    <a:pt x="3572281" y="123156"/>
                    <a:pt x="3596665" y="112264"/>
                    <a:pt x="3558565" y="44043"/>
                  </a:cubicBezTo>
                  <a:cubicBezTo>
                    <a:pt x="3600520" y="-34022"/>
                    <a:pt x="3819886" y="27834"/>
                    <a:pt x="3657356" y="124707"/>
                  </a:cubicBezTo>
                  <a:cubicBezTo>
                    <a:pt x="3737321" y="136263"/>
                    <a:pt x="3612443" y="212418"/>
                    <a:pt x="3719033" y="144447"/>
                  </a:cubicBezTo>
                  <a:cubicBezTo>
                    <a:pt x="3665514" y="294023"/>
                    <a:pt x="3795950" y="216264"/>
                    <a:pt x="3752471" y="90202"/>
                  </a:cubicBezTo>
                  <a:cubicBezTo>
                    <a:pt x="3832257" y="23236"/>
                    <a:pt x="3867578" y="156810"/>
                    <a:pt x="3943509" y="91825"/>
                  </a:cubicBezTo>
                  <a:cubicBezTo>
                    <a:pt x="3975872" y="175394"/>
                    <a:pt x="4009221" y="126984"/>
                    <a:pt x="4103260" y="181301"/>
                  </a:cubicBezTo>
                  <a:cubicBezTo>
                    <a:pt x="4095819" y="331675"/>
                    <a:pt x="3894114" y="361976"/>
                    <a:pt x="3818900" y="358121"/>
                  </a:cubicBezTo>
                  <a:cubicBezTo>
                    <a:pt x="3955522" y="313925"/>
                    <a:pt x="4046065" y="527644"/>
                    <a:pt x="4031901" y="403662"/>
                  </a:cubicBezTo>
                  <a:cubicBezTo>
                    <a:pt x="4155973" y="374168"/>
                    <a:pt x="4207162" y="575515"/>
                    <a:pt x="4057540" y="500391"/>
                  </a:cubicBezTo>
                  <a:cubicBezTo>
                    <a:pt x="4066326" y="593624"/>
                    <a:pt x="3955612" y="694746"/>
                    <a:pt x="3952922" y="765926"/>
                  </a:cubicBezTo>
                  <a:cubicBezTo>
                    <a:pt x="3872330" y="680492"/>
                    <a:pt x="4051982" y="491337"/>
                    <a:pt x="3818721" y="484344"/>
                  </a:cubicBezTo>
                  <a:cubicBezTo>
                    <a:pt x="3715985" y="323248"/>
                    <a:pt x="3660045" y="472331"/>
                    <a:pt x="3542428" y="501646"/>
                  </a:cubicBezTo>
                  <a:cubicBezTo>
                    <a:pt x="3444175" y="684347"/>
                    <a:pt x="3561792" y="894480"/>
                    <a:pt x="3422660" y="1042487"/>
                  </a:cubicBezTo>
                  <a:cubicBezTo>
                    <a:pt x="3321090" y="988430"/>
                    <a:pt x="3245517" y="967542"/>
                    <a:pt x="3162235" y="1057816"/>
                  </a:cubicBezTo>
                  <a:cubicBezTo>
                    <a:pt x="3023193" y="1107929"/>
                    <a:pt x="2934890" y="720564"/>
                    <a:pt x="2858511" y="894121"/>
                  </a:cubicBezTo>
                  <a:cubicBezTo>
                    <a:pt x="2883522" y="966556"/>
                    <a:pt x="2663887" y="899589"/>
                    <a:pt x="2771195" y="1032446"/>
                  </a:cubicBezTo>
                  <a:cubicBezTo>
                    <a:pt x="2746273" y="1142623"/>
                    <a:pt x="2781863" y="1266336"/>
                    <a:pt x="2601762" y="1180185"/>
                  </a:cubicBezTo>
                  <a:cubicBezTo>
                    <a:pt x="2371189" y="1006718"/>
                    <a:pt x="2554607" y="1508652"/>
                    <a:pt x="2374596" y="1343163"/>
                  </a:cubicBezTo>
                  <a:cubicBezTo>
                    <a:pt x="2251690" y="1420977"/>
                    <a:pt x="2166077" y="1607981"/>
                    <a:pt x="2226141" y="1749892"/>
                  </a:cubicBezTo>
                  <a:cubicBezTo>
                    <a:pt x="2091042" y="1869122"/>
                    <a:pt x="2122419" y="2107584"/>
                    <a:pt x="1950296" y="2128292"/>
                  </a:cubicBezTo>
                  <a:cubicBezTo>
                    <a:pt x="1986514" y="2337797"/>
                    <a:pt x="1907445" y="2532511"/>
                    <a:pt x="1801841" y="2709474"/>
                  </a:cubicBezTo>
                  <a:cubicBezTo>
                    <a:pt x="1955675" y="2769717"/>
                    <a:pt x="1861008" y="3019742"/>
                    <a:pt x="1709235" y="2902843"/>
                  </a:cubicBezTo>
                  <a:cubicBezTo>
                    <a:pt x="1570462" y="2961831"/>
                    <a:pt x="1455893" y="3166405"/>
                    <a:pt x="1526266" y="3309123"/>
                  </a:cubicBezTo>
                  <a:cubicBezTo>
                    <a:pt x="1466292" y="3429519"/>
                    <a:pt x="1554415" y="3550901"/>
                    <a:pt x="1525459" y="3670759"/>
                  </a:cubicBezTo>
                  <a:cubicBezTo>
                    <a:pt x="1402553" y="3841447"/>
                    <a:pt x="1760693" y="3949831"/>
                    <a:pt x="1553877" y="4079191"/>
                  </a:cubicBezTo>
                  <a:cubicBezTo>
                    <a:pt x="1454010" y="4157274"/>
                    <a:pt x="1682072" y="4493450"/>
                    <a:pt x="1419048" y="4534329"/>
                  </a:cubicBezTo>
                  <a:cubicBezTo>
                    <a:pt x="1339083" y="4638769"/>
                    <a:pt x="1450783" y="4852128"/>
                    <a:pt x="1302327" y="4906454"/>
                  </a:cubicBezTo>
                  <a:cubicBezTo>
                    <a:pt x="1308154" y="4725099"/>
                    <a:pt x="1151900" y="4931466"/>
                    <a:pt x="1169829" y="4728595"/>
                  </a:cubicBezTo>
                  <a:cubicBezTo>
                    <a:pt x="1134149" y="4623977"/>
                    <a:pt x="1099904" y="4897310"/>
                    <a:pt x="1084395" y="4798072"/>
                  </a:cubicBezTo>
                  <a:cubicBezTo>
                    <a:pt x="978791" y="4890139"/>
                    <a:pt x="923479" y="4847018"/>
                    <a:pt x="820923" y="4973331"/>
                  </a:cubicBezTo>
                  <a:cubicBezTo>
                    <a:pt x="732799" y="5062351"/>
                    <a:pt x="641359" y="5174768"/>
                    <a:pt x="486987" y="5176651"/>
                  </a:cubicBezTo>
                  <a:cubicBezTo>
                    <a:pt x="431585" y="5158273"/>
                    <a:pt x="366502" y="5198166"/>
                    <a:pt x="347496" y="5121249"/>
                  </a:cubicBezTo>
                  <a:close/>
                  <a:moveTo>
                    <a:pt x="379142" y="4230068"/>
                  </a:moveTo>
                  <a:cubicBezTo>
                    <a:pt x="368115" y="4172335"/>
                    <a:pt x="260449" y="4354318"/>
                    <a:pt x="379142" y="4230068"/>
                  </a:cubicBezTo>
                  <a:close/>
                  <a:moveTo>
                    <a:pt x="136109" y="4250955"/>
                  </a:moveTo>
                  <a:cubicBezTo>
                    <a:pt x="117103" y="4209090"/>
                    <a:pt x="129206" y="4293089"/>
                    <a:pt x="136109" y="4250955"/>
                  </a:cubicBezTo>
                  <a:close/>
                  <a:moveTo>
                    <a:pt x="443598" y="4213393"/>
                  </a:moveTo>
                  <a:cubicBezTo>
                    <a:pt x="384610" y="4179596"/>
                    <a:pt x="410339" y="4308419"/>
                    <a:pt x="443598" y="4213393"/>
                  </a:cubicBezTo>
                  <a:close/>
                  <a:moveTo>
                    <a:pt x="133509" y="4052297"/>
                  </a:moveTo>
                  <a:cubicBezTo>
                    <a:pt x="81514" y="3996537"/>
                    <a:pt x="178243" y="4147771"/>
                    <a:pt x="133509" y="4052297"/>
                  </a:cubicBezTo>
                  <a:close/>
                  <a:moveTo>
                    <a:pt x="176450" y="4038761"/>
                  </a:moveTo>
                  <a:cubicBezTo>
                    <a:pt x="65377" y="3996985"/>
                    <a:pt x="272552" y="4158619"/>
                    <a:pt x="176450" y="4038761"/>
                  </a:cubicBezTo>
                  <a:close/>
                  <a:moveTo>
                    <a:pt x="509489" y="3964802"/>
                  </a:moveTo>
                  <a:cubicBezTo>
                    <a:pt x="463141" y="3898821"/>
                    <a:pt x="390527" y="3990172"/>
                    <a:pt x="324816" y="3925985"/>
                  </a:cubicBezTo>
                  <a:cubicBezTo>
                    <a:pt x="380935" y="3989186"/>
                    <a:pt x="485284" y="3931184"/>
                    <a:pt x="509489" y="3964802"/>
                  </a:cubicBezTo>
                  <a:close/>
                  <a:moveTo>
                    <a:pt x="294694" y="3934411"/>
                  </a:moveTo>
                  <a:cubicBezTo>
                    <a:pt x="360047" y="3892546"/>
                    <a:pt x="169457" y="3962202"/>
                    <a:pt x="294694" y="3934411"/>
                  </a:cubicBezTo>
                  <a:close/>
                  <a:moveTo>
                    <a:pt x="383893" y="3674076"/>
                  </a:moveTo>
                  <a:cubicBezTo>
                    <a:pt x="411146" y="3643238"/>
                    <a:pt x="287164" y="3644672"/>
                    <a:pt x="383893" y="3674076"/>
                  </a:cubicBezTo>
                  <a:close/>
                  <a:moveTo>
                    <a:pt x="332794" y="3644134"/>
                  </a:moveTo>
                  <a:cubicBezTo>
                    <a:pt x="300342" y="3588463"/>
                    <a:pt x="321678" y="3691109"/>
                    <a:pt x="332794" y="3644134"/>
                  </a:cubicBezTo>
                  <a:close/>
                  <a:moveTo>
                    <a:pt x="380756" y="3554577"/>
                  </a:moveTo>
                  <a:cubicBezTo>
                    <a:pt x="391872" y="3396350"/>
                    <a:pt x="313789" y="3667891"/>
                    <a:pt x="380756" y="3554577"/>
                  </a:cubicBezTo>
                  <a:close/>
                  <a:moveTo>
                    <a:pt x="594833" y="3517463"/>
                  </a:moveTo>
                  <a:cubicBezTo>
                    <a:pt x="575828" y="3434450"/>
                    <a:pt x="532528" y="3544805"/>
                    <a:pt x="594833" y="3517463"/>
                  </a:cubicBezTo>
                  <a:close/>
                  <a:moveTo>
                    <a:pt x="572331" y="3469322"/>
                  </a:moveTo>
                  <a:cubicBezTo>
                    <a:pt x="542210" y="3411410"/>
                    <a:pt x="559243" y="3508678"/>
                    <a:pt x="572331" y="3469322"/>
                  </a:cubicBezTo>
                  <a:close/>
                  <a:moveTo>
                    <a:pt x="708057" y="3417596"/>
                  </a:moveTo>
                  <a:cubicBezTo>
                    <a:pt x="661351" y="3390612"/>
                    <a:pt x="634726" y="3449779"/>
                    <a:pt x="708057" y="3417596"/>
                  </a:cubicBezTo>
                  <a:close/>
                  <a:moveTo>
                    <a:pt x="843693" y="3356636"/>
                  </a:moveTo>
                  <a:cubicBezTo>
                    <a:pt x="734503" y="3255514"/>
                    <a:pt x="931906" y="3461523"/>
                    <a:pt x="843693" y="3356636"/>
                  </a:cubicBezTo>
                  <a:close/>
                  <a:moveTo>
                    <a:pt x="797435" y="3278912"/>
                  </a:moveTo>
                  <a:cubicBezTo>
                    <a:pt x="754225" y="3232654"/>
                    <a:pt x="827377" y="3378689"/>
                    <a:pt x="797435" y="3278912"/>
                  </a:cubicBezTo>
                  <a:close/>
                  <a:moveTo>
                    <a:pt x="861353" y="3289759"/>
                  </a:moveTo>
                  <a:cubicBezTo>
                    <a:pt x="849072" y="3224138"/>
                    <a:pt x="828901" y="3360312"/>
                    <a:pt x="861353" y="3289759"/>
                  </a:cubicBezTo>
                  <a:close/>
                  <a:moveTo>
                    <a:pt x="826212" y="3249328"/>
                  </a:moveTo>
                  <a:cubicBezTo>
                    <a:pt x="784436" y="3204415"/>
                    <a:pt x="853285" y="3301862"/>
                    <a:pt x="826212" y="3249328"/>
                  </a:cubicBezTo>
                  <a:close/>
                  <a:moveTo>
                    <a:pt x="737461" y="3215532"/>
                  </a:moveTo>
                  <a:cubicBezTo>
                    <a:pt x="723745" y="3201816"/>
                    <a:pt x="744364" y="3260176"/>
                    <a:pt x="737461" y="3215532"/>
                  </a:cubicBezTo>
                  <a:close/>
                  <a:moveTo>
                    <a:pt x="839838" y="3208987"/>
                  </a:moveTo>
                  <a:cubicBezTo>
                    <a:pt x="827646" y="3178597"/>
                    <a:pt x="815454" y="3234268"/>
                    <a:pt x="839838" y="3208987"/>
                  </a:cubicBezTo>
                  <a:close/>
                  <a:moveTo>
                    <a:pt x="909046" y="3103383"/>
                  </a:moveTo>
                  <a:cubicBezTo>
                    <a:pt x="884482" y="3091550"/>
                    <a:pt x="935223" y="3160399"/>
                    <a:pt x="909046" y="3103383"/>
                  </a:cubicBezTo>
                  <a:close/>
                  <a:moveTo>
                    <a:pt x="1637518" y="2477378"/>
                  </a:moveTo>
                  <a:cubicBezTo>
                    <a:pt x="1643524" y="2444208"/>
                    <a:pt x="1599059" y="2521663"/>
                    <a:pt x="1637518" y="2477378"/>
                  </a:cubicBezTo>
                  <a:close/>
                  <a:moveTo>
                    <a:pt x="1634470" y="2238558"/>
                  </a:moveTo>
                  <a:cubicBezTo>
                    <a:pt x="1691037" y="2074952"/>
                    <a:pt x="1571717" y="2329370"/>
                    <a:pt x="1634470" y="2238558"/>
                  </a:cubicBezTo>
                  <a:close/>
                  <a:moveTo>
                    <a:pt x="1642986" y="2150525"/>
                  </a:moveTo>
                  <a:cubicBezTo>
                    <a:pt x="1747784" y="2041783"/>
                    <a:pt x="1530121" y="2184501"/>
                    <a:pt x="1642986" y="2150525"/>
                  </a:cubicBezTo>
                  <a:close/>
                  <a:moveTo>
                    <a:pt x="1701884" y="2117534"/>
                  </a:moveTo>
                  <a:cubicBezTo>
                    <a:pt x="1688527" y="2019909"/>
                    <a:pt x="1647200" y="2106597"/>
                    <a:pt x="1701884" y="2117534"/>
                  </a:cubicBezTo>
                  <a:close/>
                  <a:moveTo>
                    <a:pt x="1825866" y="2060250"/>
                  </a:moveTo>
                  <a:cubicBezTo>
                    <a:pt x="1744467" y="2039183"/>
                    <a:pt x="1775305" y="2105342"/>
                    <a:pt x="1825866" y="2060250"/>
                  </a:cubicBezTo>
                  <a:close/>
                  <a:moveTo>
                    <a:pt x="1863608" y="2051285"/>
                  </a:moveTo>
                  <a:cubicBezTo>
                    <a:pt x="1908700" y="1999290"/>
                    <a:pt x="1784539" y="2105791"/>
                    <a:pt x="1863608" y="2051285"/>
                  </a:cubicBezTo>
                  <a:close/>
                  <a:moveTo>
                    <a:pt x="1773871" y="2035418"/>
                  </a:moveTo>
                  <a:cubicBezTo>
                    <a:pt x="1769568" y="2015426"/>
                    <a:pt x="1739088" y="2065808"/>
                    <a:pt x="1773871" y="2035418"/>
                  </a:cubicBezTo>
                  <a:close/>
                  <a:moveTo>
                    <a:pt x="1797896" y="1947564"/>
                  </a:moveTo>
                  <a:cubicBezTo>
                    <a:pt x="1742763" y="1918339"/>
                    <a:pt x="1806323" y="1974637"/>
                    <a:pt x="1797896" y="1947564"/>
                  </a:cubicBezTo>
                  <a:close/>
                  <a:moveTo>
                    <a:pt x="2082078" y="1696910"/>
                  </a:moveTo>
                  <a:cubicBezTo>
                    <a:pt x="1983466" y="1597761"/>
                    <a:pt x="1964640" y="1723087"/>
                    <a:pt x="2082078" y="1696910"/>
                  </a:cubicBezTo>
                  <a:close/>
                  <a:moveTo>
                    <a:pt x="1972081" y="1672975"/>
                  </a:moveTo>
                  <a:cubicBezTo>
                    <a:pt x="1957737" y="1640612"/>
                    <a:pt x="1938732" y="1707847"/>
                    <a:pt x="1972081" y="1672975"/>
                  </a:cubicBezTo>
                  <a:close/>
                  <a:moveTo>
                    <a:pt x="2099559" y="1577859"/>
                  </a:moveTo>
                  <a:cubicBezTo>
                    <a:pt x="2021028" y="1533484"/>
                    <a:pt x="2047563" y="1592830"/>
                    <a:pt x="2099559" y="1577859"/>
                  </a:cubicBezTo>
                  <a:close/>
                  <a:moveTo>
                    <a:pt x="2153168" y="1372478"/>
                  </a:moveTo>
                  <a:cubicBezTo>
                    <a:pt x="2130397" y="1344239"/>
                    <a:pt x="2117040" y="1437024"/>
                    <a:pt x="2153168" y="1372478"/>
                  </a:cubicBezTo>
                  <a:close/>
                  <a:moveTo>
                    <a:pt x="2372713" y="1101206"/>
                  </a:moveTo>
                  <a:cubicBezTo>
                    <a:pt x="2344116" y="1070815"/>
                    <a:pt x="2362852" y="1132672"/>
                    <a:pt x="2372713" y="1101206"/>
                  </a:cubicBezTo>
                  <a:close/>
                  <a:moveTo>
                    <a:pt x="2442907" y="909630"/>
                  </a:moveTo>
                  <a:cubicBezTo>
                    <a:pt x="2395484" y="659066"/>
                    <a:pt x="2426412" y="1001877"/>
                    <a:pt x="2442907" y="909630"/>
                  </a:cubicBezTo>
                  <a:close/>
                  <a:moveTo>
                    <a:pt x="2626594" y="861669"/>
                  </a:moveTo>
                  <a:cubicBezTo>
                    <a:pt x="2607320" y="807432"/>
                    <a:pt x="2617002" y="913305"/>
                    <a:pt x="2626594" y="861669"/>
                  </a:cubicBezTo>
                  <a:close/>
                  <a:moveTo>
                    <a:pt x="2608306" y="834685"/>
                  </a:moveTo>
                  <a:cubicBezTo>
                    <a:pt x="2555504" y="811197"/>
                    <a:pt x="2555594" y="848222"/>
                    <a:pt x="2608306" y="834685"/>
                  </a:cubicBezTo>
                  <a:close/>
                  <a:moveTo>
                    <a:pt x="2565724" y="807791"/>
                  </a:moveTo>
                  <a:cubicBezTo>
                    <a:pt x="2527803" y="617201"/>
                    <a:pt x="2522424" y="781345"/>
                    <a:pt x="2565724" y="807791"/>
                  </a:cubicBezTo>
                  <a:close/>
                  <a:moveTo>
                    <a:pt x="2906113" y="444093"/>
                  </a:moveTo>
                  <a:cubicBezTo>
                    <a:pt x="2841030" y="434680"/>
                    <a:pt x="2939193" y="520741"/>
                    <a:pt x="2906113" y="444093"/>
                  </a:cubicBezTo>
                  <a:close/>
                  <a:moveTo>
                    <a:pt x="3986988" y="429032"/>
                  </a:moveTo>
                  <a:cubicBezTo>
                    <a:pt x="3973272" y="415316"/>
                    <a:pt x="3993891" y="473676"/>
                    <a:pt x="3986988" y="429032"/>
                  </a:cubicBezTo>
                  <a:close/>
                  <a:moveTo>
                    <a:pt x="158072" y="4718823"/>
                  </a:moveTo>
                  <a:cubicBezTo>
                    <a:pt x="157176" y="4651140"/>
                    <a:pt x="252202" y="4707887"/>
                    <a:pt x="158072" y="4718823"/>
                  </a:cubicBezTo>
                  <a:close/>
                  <a:moveTo>
                    <a:pt x="10782" y="4616895"/>
                  </a:moveTo>
                  <a:cubicBezTo>
                    <a:pt x="-3203" y="4566871"/>
                    <a:pt x="57757" y="4631687"/>
                    <a:pt x="10782" y="4616895"/>
                  </a:cubicBezTo>
                  <a:close/>
                  <a:moveTo>
                    <a:pt x="86175" y="4476418"/>
                  </a:moveTo>
                  <a:cubicBezTo>
                    <a:pt x="125889" y="4287173"/>
                    <a:pt x="135660" y="4595289"/>
                    <a:pt x="86175" y="4476418"/>
                  </a:cubicBezTo>
                  <a:close/>
                  <a:moveTo>
                    <a:pt x="93257" y="4354767"/>
                  </a:moveTo>
                  <a:cubicBezTo>
                    <a:pt x="118448" y="4306537"/>
                    <a:pt x="139067" y="4404879"/>
                    <a:pt x="93257" y="4354767"/>
                  </a:cubicBezTo>
                  <a:close/>
                  <a:moveTo>
                    <a:pt x="270669" y="4335403"/>
                  </a:moveTo>
                  <a:cubicBezTo>
                    <a:pt x="312086" y="4258037"/>
                    <a:pt x="269055" y="4391074"/>
                    <a:pt x="270669" y="4335403"/>
                  </a:cubicBezTo>
                  <a:close/>
                  <a:moveTo>
                    <a:pt x="85010" y="4146516"/>
                  </a:moveTo>
                  <a:cubicBezTo>
                    <a:pt x="45744" y="4012494"/>
                    <a:pt x="41441" y="4131366"/>
                    <a:pt x="85010" y="4146516"/>
                  </a:cubicBezTo>
                  <a:close/>
                  <a:moveTo>
                    <a:pt x="69322" y="4043781"/>
                  </a:moveTo>
                  <a:cubicBezTo>
                    <a:pt x="107959" y="3989096"/>
                    <a:pt x="73983" y="4084032"/>
                    <a:pt x="69322" y="4043781"/>
                  </a:cubicBezTo>
                  <a:close/>
                  <a:moveTo>
                    <a:pt x="149197" y="3696040"/>
                  </a:moveTo>
                  <a:cubicBezTo>
                    <a:pt x="168471" y="3640548"/>
                    <a:pt x="168471" y="3751531"/>
                    <a:pt x="149197" y="3696040"/>
                  </a:cubicBezTo>
                  <a:close/>
                  <a:moveTo>
                    <a:pt x="198234" y="3591691"/>
                  </a:moveTo>
                  <a:cubicBezTo>
                    <a:pt x="196083" y="3475777"/>
                    <a:pt x="258835" y="3670132"/>
                    <a:pt x="198234" y="3591691"/>
                  </a:cubicBezTo>
                  <a:close/>
                  <a:moveTo>
                    <a:pt x="284923" y="3488417"/>
                  </a:moveTo>
                  <a:cubicBezTo>
                    <a:pt x="304197" y="3432926"/>
                    <a:pt x="304197" y="3543999"/>
                    <a:pt x="284923" y="3488417"/>
                  </a:cubicBezTo>
                  <a:close/>
                  <a:moveTo>
                    <a:pt x="440460" y="3360491"/>
                  </a:moveTo>
                  <a:cubicBezTo>
                    <a:pt x="436606" y="3290925"/>
                    <a:pt x="523025" y="3383978"/>
                    <a:pt x="440460" y="3360491"/>
                  </a:cubicBezTo>
                  <a:close/>
                  <a:moveTo>
                    <a:pt x="489139" y="3329832"/>
                  </a:moveTo>
                  <a:cubicBezTo>
                    <a:pt x="510027" y="3264389"/>
                    <a:pt x="519529" y="3350809"/>
                    <a:pt x="489139" y="3329832"/>
                  </a:cubicBezTo>
                  <a:close/>
                  <a:moveTo>
                    <a:pt x="784974" y="3125167"/>
                  </a:moveTo>
                  <a:cubicBezTo>
                    <a:pt x="693175" y="3033727"/>
                    <a:pt x="949118" y="3115844"/>
                    <a:pt x="784974" y="3125167"/>
                  </a:cubicBezTo>
                  <a:close/>
                  <a:moveTo>
                    <a:pt x="873725" y="3011853"/>
                  </a:moveTo>
                  <a:cubicBezTo>
                    <a:pt x="889234" y="2922475"/>
                    <a:pt x="1048357" y="3028169"/>
                    <a:pt x="873725" y="3011853"/>
                  </a:cubicBezTo>
                  <a:close/>
                  <a:moveTo>
                    <a:pt x="1438143" y="2513595"/>
                  </a:moveTo>
                  <a:cubicBezTo>
                    <a:pt x="1448542" y="2444119"/>
                    <a:pt x="1544643" y="2518167"/>
                    <a:pt x="1438143" y="2513595"/>
                  </a:cubicBezTo>
                  <a:close/>
                  <a:moveTo>
                    <a:pt x="1503406" y="2304448"/>
                  </a:moveTo>
                  <a:cubicBezTo>
                    <a:pt x="1507798" y="2207809"/>
                    <a:pt x="1627836" y="2339949"/>
                    <a:pt x="1503406" y="2304448"/>
                  </a:cubicBezTo>
                  <a:close/>
                  <a:moveTo>
                    <a:pt x="1538368" y="2195079"/>
                  </a:moveTo>
                  <a:cubicBezTo>
                    <a:pt x="1558808" y="2166392"/>
                    <a:pt x="1558808" y="2223677"/>
                    <a:pt x="1538368" y="2195079"/>
                  </a:cubicBezTo>
                  <a:close/>
                  <a:moveTo>
                    <a:pt x="1560332" y="1965224"/>
                  </a:moveTo>
                  <a:cubicBezTo>
                    <a:pt x="1471850" y="1918608"/>
                    <a:pt x="1663336" y="1955273"/>
                    <a:pt x="1560332" y="1965224"/>
                  </a:cubicBezTo>
                  <a:close/>
                  <a:moveTo>
                    <a:pt x="1961502" y="1180902"/>
                  </a:moveTo>
                  <a:cubicBezTo>
                    <a:pt x="2045771" y="1136258"/>
                    <a:pt x="1848099" y="1129893"/>
                    <a:pt x="1975398" y="1067319"/>
                  </a:cubicBezTo>
                  <a:cubicBezTo>
                    <a:pt x="2031158" y="1076194"/>
                    <a:pt x="2043798" y="910975"/>
                    <a:pt x="2063072" y="1081304"/>
                  </a:cubicBezTo>
                  <a:cubicBezTo>
                    <a:pt x="2098752" y="1116535"/>
                    <a:pt x="1991444" y="1227608"/>
                    <a:pt x="1961502" y="1180902"/>
                  </a:cubicBezTo>
                  <a:close/>
                  <a:moveTo>
                    <a:pt x="2272936" y="1096813"/>
                  </a:moveTo>
                  <a:cubicBezTo>
                    <a:pt x="2285487" y="973100"/>
                    <a:pt x="2355232" y="1115549"/>
                    <a:pt x="2272936" y="1096813"/>
                  </a:cubicBezTo>
                  <a:close/>
                  <a:moveTo>
                    <a:pt x="2209825" y="1026171"/>
                  </a:moveTo>
                  <a:cubicBezTo>
                    <a:pt x="2187861" y="925408"/>
                    <a:pt x="2306733" y="1070367"/>
                    <a:pt x="2209825" y="1026171"/>
                  </a:cubicBezTo>
                  <a:close/>
                  <a:moveTo>
                    <a:pt x="2249000" y="1013620"/>
                  </a:moveTo>
                  <a:cubicBezTo>
                    <a:pt x="2265675" y="976238"/>
                    <a:pt x="2282708" y="1027874"/>
                    <a:pt x="2249000" y="1013620"/>
                  </a:cubicBezTo>
                  <a:close/>
                  <a:moveTo>
                    <a:pt x="2552366" y="650102"/>
                  </a:moveTo>
                  <a:cubicBezTo>
                    <a:pt x="2470787" y="594969"/>
                    <a:pt x="2528251" y="558482"/>
                    <a:pt x="2552366" y="538312"/>
                  </a:cubicBezTo>
                  <a:cubicBezTo>
                    <a:pt x="2558641" y="395863"/>
                    <a:pt x="2610457" y="625090"/>
                    <a:pt x="2624173" y="600437"/>
                  </a:cubicBezTo>
                  <a:cubicBezTo>
                    <a:pt x="2603106" y="614960"/>
                    <a:pt x="2591632" y="711420"/>
                    <a:pt x="2552366" y="650102"/>
                  </a:cubicBezTo>
                  <a:close/>
                  <a:moveTo>
                    <a:pt x="2625428" y="525492"/>
                  </a:moveTo>
                  <a:cubicBezTo>
                    <a:pt x="2591632" y="374527"/>
                    <a:pt x="2750934" y="657273"/>
                    <a:pt x="2625428" y="525492"/>
                  </a:cubicBezTo>
                  <a:close/>
                  <a:moveTo>
                    <a:pt x="2602300" y="545035"/>
                  </a:moveTo>
                  <a:cubicBezTo>
                    <a:pt x="2559359" y="478427"/>
                    <a:pt x="2677065" y="555883"/>
                    <a:pt x="2602300" y="545035"/>
                  </a:cubicBezTo>
                  <a:close/>
                  <a:moveTo>
                    <a:pt x="3000153" y="436383"/>
                  </a:moveTo>
                  <a:cubicBezTo>
                    <a:pt x="2931484" y="310429"/>
                    <a:pt x="3169496" y="489454"/>
                    <a:pt x="3000153" y="436383"/>
                  </a:cubicBezTo>
                  <a:close/>
                  <a:moveTo>
                    <a:pt x="2935607" y="361348"/>
                  </a:moveTo>
                  <a:cubicBezTo>
                    <a:pt x="2884957" y="283087"/>
                    <a:pt x="3000960" y="265247"/>
                    <a:pt x="3044439" y="262019"/>
                  </a:cubicBezTo>
                  <a:cubicBezTo>
                    <a:pt x="3159725" y="79193"/>
                    <a:pt x="3046142" y="430287"/>
                    <a:pt x="2935607" y="361348"/>
                  </a:cubicBezTo>
                  <a:close/>
                  <a:moveTo>
                    <a:pt x="3151478" y="167254"/>
                  </a:moveTo>
                  <a:cubicBezTo>
                    <a:pt x="3102351" y="83416"/>
                    <a:pt x="3242559" y="153690"/>
                    <a:pt x="3151478" y="167254"/>
                  </a:cubicBezTo>
                  <a:close/>
                  <a:moveTo>
                    <a:pt x="3233056" y="105917"/>
                  </a:moveTo>
                  <a:cubicBezTo>
                    <a:pt x="3211183" y="16279"/>
                    <a:pt x="3297871" y="133295"/>
                    <a:pt x="3233056" y="105917"/>
                  </a:cubicBez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F9DF87-D0C1-4385-AD05-7A9F5E106692}"/>
                </a:ext>
              </a:extLst>
            </p:cNvPr>
            <p:cNvSpPr/>
            <p:nvPr/>
          </p:nvSpPr>
          <p:spPr>
            <a:xfrm>
              <a:off x="5090997" y="1149617"/>
              <a:ext cx="2259106" cy="5342965"/>
            </a:xfrm>
            <a:custGeom>
              <a:avLst/>
              <a:gdLst>
                <a:gd name="connsiteX0" fmla="*/ 370481 w 2259106"/>
                <a:gd name="connsiteY0" fmla="*/ 5337692 h 5342964"/>
                <a:gd name="connsiteX1" fmla="*/ 306473 w 2259106"/>
                <a:gd name="connsiteY1" fmla="*/ 5153826 h 5342964"/>
                <a:gd name="connsiteX2" fmla="*/ 301004 w 2259106"/>
                <a:gd name="connsiteY2" fmla="*/ 4974622 h 5342964"/>
                <a:gd name="connsiteX3" fmla="*/ 267028 w 2259106"/>
                <a:gd name="connsiteY3" fmla="*/ 4789859 h 5342964"/>
                <a:gd name="connsiteX4" fmla="*/ 126192 w 2259106"/>
                <a:gd name="connsiteY4" fmla="*/ 4471791 h 5342964"/>
                <a:gd name="connsiteX5" fmla="*/ 102794 w 2259106"/>
                <a:gd name="connsiteY5" fmla="*/ 4160357 h 5342964"/>
                <a:gd name="connsiteX6" fmla="*/ 17540 w 2259106"/>
                <a:gd name="connsiteY6" fmla="*/ 4115982 h 5342964"/>
                <a:gd name="connsiteX7" fmla="*/ 78141 w 2259106"/>
                <a:gd name="connsiteY7" fmla="*/ 3923599 h 5342964"/>
                <a:gd name="connsiteX8" fmla="*/ 169850 w 2259106"/>
                <a:gd name="connsiteY8" fmla="*/ 3584465 h 5342964"/>
                <a:gd name="connsiteX9" fmla="*/ 329064 w 2259106"/>
                <a:gd name="connsiteY9" fmla="*/ 3337128 h 5342964"/>
                <a:gd name="connsiteX10" fmla="*/ 363936 w 2259106"/>
                <a:gd name="connsiteY10" fmla="*/ 3091944 h 5342964"/>
                <a:gd name="connsiteX11" fmla="*/ 269179 w 2259106"/>
                <a:gd name="connsiteY11" fmla="*/ 2823003 h 5342964"/>
                <a:gd name="connsiteX12" fmla="*/ 271510 w 2259106"/>
                <a:gd name="connsiteY12" fmla="*/ 2544200 h 5342964"/>
                <a:gd name="connsiteX13" fmla="*/ 291412 w 2259106"/>
                <a:gd name="connsiteY13" fmla="*/ 2326178 h 5342964"/>
                <a:gd name="connsiteX14" fmla="*/ 488366 w 2259106"/>
                <a:gd name="connsiteY14" fmla="*/ 1950826 h 5342964"/>
                <a:gd name="connsiteX15" fmla="*/ 650000 w 2259106"/>
                <a:gd name="connsiteY15" fmla="*/ 1809542 h 5342964"/>
                <a:gd name="connsiteX16" fmla="*/ 732207 w 2259106"/>
                <a:gd name="connsiteY16" fmla="*/ 1486006 h 5342964"/>
                <a:gd name="connsiteX17" fmla="*/ 738213 w 2259106"/>
                <a:gd name="connsiteY17" fmla="*/ 1172331 h 5342964"/>
                <a:gd name="connsiteX18" fmla="*/ 878331 w 2259106"/>
                <a:gd name="connsiteY18" fmla="*/ 1029434 h 5342964"/>
                <a:gd name="connsiteX19" fmla="*/ 1000968 w 2259106"/>
                <a:gd name="connsiteY19" fmla="*/ 719793 h 5342964"/>
                <a:gd name="connsiteX20" fmla="*/ 1076720 w 2259106"/>
                <a:gd name="connsiteY20" fmla="*/ 474518 h 5342964"/>
                <a:gd name="connsiteX21" fmla="*/ 1248484 w 2259106"/>
                <a:gd name="connsiteY21" fmla="*/ 431667 h 5342964"/>
                <a:gd name="connsiteX22" fmla="*/ 1318588 w 2259106"/>
                <a:gd name="connsiteY22" fmla="*/ 225837 h 5342964"/>
                <a:gd name="connsiteX23" fmla="*/ 1532127 w 2259106"/>
                <a:gd name="connsiteY23" fmla="*/ 204322 h 5342964"/>
                <a:gd name="connsiteX24" fmla="*/ 1646248 w 2259106"/>
                <a:gd name="connsiteY24" fmla="*/ 40358 h 5342964"/>
                <a:gd name="connsiteX25" fmla="*/ 1995961 w 2259106"/>
                <a:gd name="connsiteY25" fmla="*/ 307775 h 5342964"/>
                <a:gd name="connsiteX26" fmla="*/ 2128011 w 2259106"/>
                <a:gd name="connsiteY26" fmla="*/ 636421 h 5342964"/>
                <a:gd name="connsiteX27" fmla="*/ 2171221 w 2259106"/>
                <a:gd name="connsiteY27" fmla="*/ 1016166 h 5342964"/>
                <a:gd name="connsiteX28" fmla="*/ 2139217 w 2259106"/>
                <a:gd name="connsiteY28" fmla="*/ 1229078 h 5342964"/>
                <a:gd name="connsiteX29" fmla="*/ 2010843 w 2259106"/>
                <a:gd name="connsiteY29" fmla="*/ 1248262 h 5342964"/>
                <a:gd name="connsiteX30" fmla="*/ 1986907 w 2259106"/>
                <a:gd name="connsiteY30" fmla="*/ 1368479 h 5342964"/>
                <a:gd name="connsiteX31" fmla="*/ 1874041 w 2259106"/>
                <a:gd name="connsiteY31" fmla="*/ 1439390 h 5342964"/>
                <a:gd name="connsiteX32" fmla="*/ 1875655 w 2259106"/>
                <a:gd name="connsiteY32" fmla="*/ 1570723 h 5342964"/>
                <a:gd name="connsiteX33" fmla="*/ 1883006 w 2259106"/>
                <a:gd name="connsiteY33" fmla="*/ 1734239 h 5342964"/>
                <a:gd name="connsiteX34" fmla="*/ 1795152 w 2259106"/>
                <a:gd name="connsiteY34" fmla="*/ 1995201 h 5342964"/>
                <a:gd name="connsiteX35" fmla="*/ 1628946 w 2259106"/>
                <a:gd name="connsiteY35" fmla="*/ 2164993 h 5342964"/>
                <a:gd name="connsiteX36" fmla="*/ 1573275 w 2259106"/>
                <a:gd name="connsiteY36" fmla="*/ 2204886 h 5342964"/>
                <a:gd name="connsiteX37" fmla="*/ 1469016 w 2259106"/>
                <a:gd name="connsiteY37" fmla="*/ 2279831 h 5342964"/>
                <a:gd name="connsiteX38" fmla="*/ 1421324 w 2259106"/>
                <a:gd name="connsiteY38" fmla="*/ 2400316 h 5342964"/>
                <a:gd name="connsiteX39" fmla="*/ 1323967 w 2259106"/>
                <a:gd name="connsiteY39" fmla="*/ 2542048 h 5342964"/>
                <a:gd name="connsiteX40" fmla="*/ 1241312 w 2259106"/>
                <a:gd name="connsiteY40" fmla="*/ 2651239 h 5342964"/>
                <a:gd name="connsiteX41" fmla="*/ 1245077 w 2259106"/>
                <a:gd name="connsiteY41" fmla="*/ 2865854 h 5342964"/>
                <a:gd name="connsiteX42" fmla="*/ 1195413 w 2259106"/>
                <a:gd name="connsiteY42" fmla="*/ 2951915 h 5342964"/>
                <a:gd name="connsiteX43" fmla="*/ 1208233 w 2259106"/>
                <a:gd name="connsiteY43" fmla="*/ 3148690 h 5342964"/>
                <a:gd name="connsiteX44" fmla="*/ 1314554 w 2259106"/>
                <a:gd name="connsiteY44" fmla="*/ 3315523 h 5342964"/>
                <a:gd name="connsiteX45" fmla="*/ 1466147 w 2259106"/>
                <a:gd name="connsiteY45" fmla="*/ 3441478 h 5342964"/>
                <a:gd name="connsiteX46" fmla="*/ 1544050 w 2259106"/>
                <a:gd name="connsiteY46" fmla="*/ 3537579 h 5342964"/>
                <a:gd name="connsiteX47" fmla="*/ 1577130 w 2259106"/>
                <a:gd name="connsiteY47" fmla="*/ 3634757 h 5342964"/>
                <a:gd name="connsiteX48" fmla="*/ 1390575 w 2259106"/>
                <a:gd name="connsiteY48" fmla="*/ 3754615 h 5342964"/>
                <a:gd name="connsiteX49" fmla="*/ 1478429 w 2259106"/>
                <a:gd name="connsiteY49" fmla="*/ 3829918 h 5342964"/>
                <a:gd name="connsiteX50" fmla="*/ 1376679 w 2259106"/>
                <a:gd name="connsiteY50" fmla="*/ 3920910 h 5342964"/>
                <a:gd name="connsiteX51" fmla="*/ 1276633 w 2259106"/>
                <a:gd name="connsiteY51" fmla="*/ 3975864 h 5342964"/>
                <a:gd name="connsiteX52" fmla="*/ 1024277 w 2259106"/>
                <a:gd name="connsiteY52" fmla="*/ 4075820 h 5342964"/>
                <a:gd name="connsiteX53" fmla="*/ 1127102 w 2259106"/>
                <a:gd name="connsiteY53" fmla="*/ 4164392 h 5342964"/>
                <a:gd name="connsiteX54" fmla="*/ 1129433 w 2259106"/>
                <a:gd name="connsiteY54" fmla="*/ 4315716 h 5342964"/>
                <a:gd name="connsiteX55" fmla="*/ 1141266 w 2259106"/>
                <a:gd name="connsiteY55" fmla="*/ 4429299 h 5342964"/>
                <a:gd name="connsiteX56" fmla="*/ 1092140 w 2259106"/>
                <a:gd name="connsiteY56" fmla="*/ 4693399 h 5342964"/>
                <a:gd name="connsiteX57" fmla="*/ 960000 w 2259106"/>
                <a:gd name="connsiteY57" fmla="*/ 5049387 h 5342964"/>
                <a:gd name="connsiteX58" fmla="*/ 712394 w 2259106"/>
                <a:gd name="connsiteY58" fmla="*/ 5069558 h 5342964"/>
                <a:gd name="connsiteX59" fmla="*/ 620417 w 2259106"/>
                <a:gd name="connsiteY59" fmla="*/ 5273774 h 5342964"/>
                <a:gd name="connsiteX60" fmla="*/ 370481 w 2259106"/>
                <a:gd name="connsiteY60" fmla="*/ 5337692 h 5342964"/>
                <a:gd name="connsiteX61" fmla="*/ 1067845 w 2259106"/>
                <a:gd name="connsiteY61" fmla="*/ 5005909 h 5342964"/>
                <a:gd name="connsiteX62" fmla="*/ 1218273 w 2259106"/>
                <a:gd name="connsiteY62" fmla="*/ 4562962 h 5342964"/>
                <a:gd name="connsiteX63" fmla="*/ 1067845 w 2259106"/>
                <a:gd name="connsiteY63" fmla="*/ 5005909 h 5342964"/>
                <a:gd name="connsiteX64" fmla="*/ 1428495 w 2259106"/>
                <a:gd name="connsiteY64" fmla="*/ 4723610 h 5342964"/>
                <a:gd name="connsiteX65" fmla="*/ 1474394 w 2259106"/>
                <a:gd name="connsiteY65" fmla="*/ 4392543 h 5342964"/>
                <a:gd name="connsiteX66" fmla="*/ 1634325 w 2259106"/>
                <a:gd name="connsiteY66" fmla="*/ 4298683 h 5342964"/>
                <a:gd name="connsiteX67" fmla="*/ 1584392 w 2259106"/>
                <a:gd name="connsiteY67" fmla="*/ 4536247 h 5342964"/>
                <a:gd name="connsiteX68" fmla="*/ 1428495 w 2259106"/>
                <a:gd name="connsiteY68" fmla="*/ 4723610 h 5342964"/>
                <a:gd name="connsiteX69" fmla="*/ 63888 w 2259106"/>
                <a:gd name="connsiteY69" fmla="*/ 4316254 h 5342964"/>
                <a:gd name="connsiteX70" fmla="*/ 63888 w 2259106"/>
                <a:gd name="connsiteY70" fmla="*/ 4316254 h 5342964"/>
                <a:gd name="connsiteX71" fmla="*/ 50172 w 2259106"/>
                <a:gd name="connsiteY71" fmla="*/ 4255114 h 5342964"/>
                <a:gd name="connsiteX72" fmla="*/ 79038 w 2259106"/>
                <a:gd name="connsiteY72" fmla="*/ 4243012 h 5342964"/>
                <a:gd name="connsiteX73" fmla="*/ 50172 w 2259106"/>
                <a:gd name="connsiteY73" fmla="*/ 4255114 h 5342964"/>
                <a:gd name="connsiteX74" fmla="*/ 1165023 w 2259106"/>
                <a:gd name="connsiteY74" fmla="*/ 4216387 h 5342964"/>
                <a:gd name="connsiteX75" fmla="*/ 1165023 w 2259106"/>
                <a:gd name="connsiteY75" fmla="*/ 4216387 h 5342964"/>
                <a:gd name="connsiteX76" fmla="*/ 1412269 w 2259106"/>
                <a:gd name="connsiteY76" fmla="*/ 3957038 h 5342964"/>
                <a:gd name="connsiteX77" fmla="*/ 1412269 w 2259106"/>
                <a:gd name="connsiteY77" fmla="*/ 3957038 h 5342964"/>
                <a:gd name="connsiteX78" fmla="*/ 1437729 w 2259106"/>
                <a:gd name="connsiteY78" fmla="*/ 3909256 h 5342964"/>
                <a:gd name="connsiteX79" fmla="*/ 1437729 w 2259106"/>
                <a:gd name="connsiteY79" fmla="*/ 3909256 h 5342964"/>
                <a:gd name="connsiteX80" fmla="*/ 1472871 w 2259106"/>
                <a:gd name="connsiteY80" fmla="*/ 3741437 h 5342964"/>
                <a:gd name="connsiteX81" fmla="*/ 1472871 w 2259106"/>
                <a:gd name="connsiteY81" fmla="*/ 3741437 h 5342964"/>
                <a:gd name="connsiteX82" fmla="*/ 1523790 w 2259106"/>
                <a:gd name="connsiteY82" fmla="*/ 3682180 h 5342964"/>
                <a:gd name="connsiteX83" fmla="*/ 1523790 w 2259106"/>
                <a:gd name="connsiteY83" fmla="*/ 3682180 h 53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259106" h="5342964">
                  <a:moveTo>
                    <a:pt x="370481" y="5337692"/>
                  </a:moveTo>
                  <a:cubicBezTo>
                    <a:pt x="201944" y="5315908"/>
                    <a:pt x="376039" y="5236570"/>
                    <a:pt x="306473" y="5153826"/>
                  </a:cubicBezTo>
                  <a:cubicBezTo>
                    <a:pt x="279758" y="5064986"/>
                    <a:pt x="167968" y="4928543"/>
                    <a:pt x="301004" y="4974622"/>
                  </a:cubicBezTo>
                  <a:cubicBezTo>
                    <a:pt x="200599" y="4888919"/>
                    <a:pt x="391548" y="4874307"/>
                    <a:pt x="267028" y="4789859"/>
                  </a:cubicBezTo>
                  <a:cubicBezTo>
                    <a:pt x="187421" y="4671525"/>
                    <a:pt x="144391" y="4550053"/>
                    <a:pt x="126192" y="4471791"/>
                  </a:cubicBezTo>
                  <a:cubicBezTo>
                    <a:pt x="47213" y="4376496"/>
                    <a:pt x="172719" y="4250094"/>
                    <a:pt x="102794" y="4160357"/>
                  </a:cubicBezTo>
                  <a:cubicBezTo>
                    <a:pt x="12161" y="4241398"/>
                    <a:pt x="70970" y="4125484"/>
                    <a:pt x="17540" y="4115982"/>
                  </a:cubicBezTo>
                  <a:cubicBezTo>
                    <a:pt x="4810" y="4045609"/>
                    <a:pt x="-6934" y="3720639"/>
                    <a:pt x="78141" y="3923599"/>
                  </a:cubicBezTo>
                  <a:cubicBezTo>
                    <a:pt x="180608" y="3855019"/>
                    <a:pt x="119469" y="3674112"/>
                    <a:pt x="169850" y="3584465"/>
                  </a:cubicBezTo>
                  <a:cubicBezTo>
                    <a:pt x="256270" y="3552640"/>
                    <a:pt x="310238" y="3443001"/>
                    <a:pt x="329064" y="3337128"/>
                  </a:cubicBezTo>
                  <a:cubicBezTo>
                    <a:pt x="307997" y="3240489"/>
                    <a:pt x="218977" y="3109783"/>
                    <a:pt x="363936" y="3091944"/>
                  </a:cubicBezTo>
                  <a:cubicBezTo>
                    <a:pt x="471334" y="2955501"/>
                    <a:pt x="261739" y="2925379"/>
                    <a:pt x="269179" y="2823003"/>
                  </a:cubicBezTo>
                  <a:cubicBezTo>
                    <a:pt x="287288" y="2729500"/>
                    <a:pt x="308803" y="2635640"/>
                    <a:pt x="271510" y="2544200"/>
                  </a:cubicBezTo>
                  <a:cubicBezTo>
                    <a:pt x="259856" y="2472482"/>
                    <a:pt x="302170" y="2396820"/>
                    <a:pt x="291412" y="2326178"/>
                  </a:cubicBezTo>
                  <a:cubicBezTo>
                    <a:pt x="282716" y="2193232"/>
                    <a:pt x="348427" y="2005063"/>
                    <a:pt x="488366" y="1950826"/>
                  </a:cubicBezTo>
                  <a:cubicBezTo>
                    <a:pt x="617458" y="2012414"/>
                    <a:pt x="675908" y="1928414"/>
                    <a:pt x="650000" y="1809542"/>
                  </a:cubicBezTo>
                  <a:cubicBezTo>
                    <a:pt x="512750" y="1741411"/>
                    <a:pt x="719118" y="1589100"/>
                    <a:pt x="732207" y="1486006"/>
                  </a:cubicBezTo>
                  <a:cubicBezTo>
                    <a:pt x="735075" y="1380492"/>
                    <a:pt x="759639" y="1277308"/>
                    <a:pt x="738213" y="1172331"/>
                  </a:cubicBezTo>
                  <a:cubicBezTo>
                    <a:pt x="829384" y="1185420"/>
                    <a:pt x="895364" y="1111640"/>
                    <a:pt x="878331" y="1029434"/>
                  </a:cubicBezTo>
                  <a:cubicBezTo>
                    <a:pt x="919121" y="924457"/>
                    <a:pt x="1074748" y="841533"/>
                    <a:pt x="1000968" y="719793"/>
                  </a:cubicBezTo>
                  <a:cubicBezTo>
                    <a:pt x="943056" y="618940"/>
                    <a:pt x="1096084" y="597066"/>
                    <a:pt x="1076720" y="474518"/>
                  </a:cubicBezTo>
                  <a:cubicBezTo>
                    <a:pt x="1118317" y="374562"/>
                    <a:pt x="1215583" y="457754"/>
                    <a:pt x="1248484" y="431667"/>
                  </a:cubicBezTo>
                  <a:cubicBezTo>
                    <a:pt x="1313209" y="374472"/>
                    <a:pt x="1210294" y="212211"/>
                    <a:pt x="1318588" y="225837"/>
                  </a:cubicBezTo>
                  <a:cubicBezTo>
                    <a:pt x="1385913" y="244484"/>
                    <a:pt x="1605907" y="327139"/>
                    <a:pt x="1532127" y="204322"/>
                  </a:cubicBezTo>
                  <a:cubicBezTo>
                    <a:pt x="1619981" y="126419"/>
                    <a:pt x="1461396" y="-67040"/>
                    <a:pt x="1646248" y="40358"/>
                  </a:cubicBezTo>
                  <a:cubicBezTo>
                    <a:pt x="1709718" y="192578"/>
                    <a:pt x="1908645" y="193206"/>
                    <a:pt x="1995961" y="307775"/>
                  </a:cubicBezTo>
                  <a:cubicBezTo>
                    <a:pt x="2149168" y="374831"/>
                    <a:pt x="2018731" y="561207"/>
                    <a:pt x="2128011" y="636421"/>
                  </a:cubicBezTo>
                  <a:cubicBezTo>
                    <a:pt x="2094035" y="756996"/>
                    <a:pt x="2243746" y="878827"/>
                    <a:pt x="2171221" y="1016166"/>
                  </a:cubicBezTo>
                  <a:cubicBezTo>
                    <a:pt x="2231285" y="1114867"/>
                    <a:pt x="2345137" y="1269419"/>
                    <a:pt x="2139217" y="1229078"/>
                  </a:cubicBezTo>
                  <a:cubicBezTo>
                    <a:pt x="2105241" y="1307429"/>
                    <a:pt x="2048674" y="1183806"/>
                    <a:pt x="2010843" y="1248262"/>
                  </a:cubicBezTo>
                  <a:cubicBezTo>
                    <a:pt x="1964495" y="1224506"/>
                    <a:pt x="1978659" y="1365879"/>
                    <a:pt x="1986907" y="1368479"/>
                  </a:cubicBezTo>
                  <a:cubicBezTo>
                    <a:pt x="1918506" y="1338537"/>
                    <a:pt x="1914920" y="1415813"/>
                    <a:pt x="1874041" y="1439390"/>
                  </a:cubicBezTo>
                  <a:cubicBezTo>
                    <a:pt x="1935450" y="1439210"/>
                    <a:pt x="1889640" y="1585604"/>
                    <a:pt x="1875655" y="1570723"/>
                  </a:cubicBezTo>
                  <a:cubicBezTo>
                    <a:pt x="1805282" y="1616442"/>
                    <a:pt x="1832355" y="1695780"/>
                    <a:pt x="1883006" y="1734239"/>
                  </a:cubicBezTo>
                  <a:cubicBezTo>
                    <a:pt x="1954993" y="1819314"/>
                    <a:pt x="1793359" y="1874178"/>
                    <a:pt x="1795152" y="1995201"/>
                  </a:cubicBezTo>
                  <a:cubicBezTo>
                    <a:pt x="1732847" y="2123666"/>
                    <a:pt x="1713304" y="2058492"/>
                    <a:pt x="1628946" y="2164993"/>
                  </a:cubicBezTo>
                  <a:cubicBezTo>
                    <a:pt x="1605907" y="2217705"/>
                    <a:pt x="1576861" y="2136216"/>
                    <a:pt x="1573275" y="2204886"/>
                  </a:cubicBezTo>
                  <a:cubicBezTo>
                    <a:pt x="1541361" y="2200404"/>
                    <a:pt x="1494834" y="2321696"/>
                    <a:pt x="1469016" y="2279831"/>
                  </a:cubicBezTo>
                  <a:cubicBezTo>
                    <a:pt x="1443377" y="2315600"/>
                    <a:pt x="1377845" y="2369388"/>
                    <a:pt x="1421324" y="2400316"/>
                  </a:cubicBezTo>
                  <a:cubicBezTo>
                    <a:pt x="1354536" y="2451774"/>
                    <a:pt x="1311147" y="2440389"/>
                    <a:pt x="1323967" y="2542048"/>
                  </a:cubicBezTo>
                  <a:cubicBezTo>
                    <a:pt x="1306755" y="2659486"/>
                    <a:pt x="1164754" y="2516230"/>
                    <a:pt x="1241312" y="2651239"/>
                  </a:cubicBezTo>
                  <a:cubicBezTo>
                    <a:pt x="1326925" y="2681091"/>
                    <a:pt x="1170760" y="2788847"/>
                    <a:pt x="1245077" y="2865854"/>
                  </a:cubicBezTo>
                  <a:cubicBezTo>
                    <a:pt x="1269999" y="2957114"/>
                    <a:pt x="1152113" y="2832953"/>
                    <a:pt x="1195413" y="2951915"/>
                  </a:cubicBezTo>
                  <a:cubicBezTo>
                    <a:pt x="1207246" y="3018702"/>
                    <a:pt x="1185193" y="3076255"/>
                    <a:pt x="1208233" y="3148690"/>
                  </a:cubicBezTo>
                  <a:cubicBezTo>
                    <a:pt x="1192365" y="3238337"/>
                    <a:pt x="1269910" y="3322426"/>
                    <a:pt x="1314554" y="3315523"/>
                  </a:cubicBezTo>
                  <a:cubicBezTo>
                    <a:pt x="1360184" y="3291588"/>
                    <a:pt x="1473588" y="3461021"/>
                    <a:pt x="1466147" y="3441478"/>
                  </a:cubicBezTo>
                  <a:cubicBezTo>
                    <a:pt x="1384837" y="3451876"/>
                    <a:pt x="1555256" y="3469537"/>
                    <a:pt x="1544050" y="3537579"/>
                  </a:cubicBezTo>
                  <a:cubicBezTo>
                    <a:pt x="1610120" y="3603649"/>
                    <a:pt x="1490441" y="3594595"/>
                    <a:pt x="1577130" y="3634757"/>
                  </a:cubicBezTo>
                  <a:cubicBezTo>
                    <a:pt x="1498599" y="3640315"/>
                    <a:pt x="1440329" y="3791191"/>
                    <a:pt x="1390575" y="3754615"/>
                  </a:cubicBezTo>
                  <a:cubicBezTo>
                    <a:pt x="1386003" y="3809748"/>
                    <a:pt x="1574710" y="3706295"/>
                    <a:pt x="1478429" y="3829918"/>
                  </a:cubicBezTo>
                  <a:cubicBezTo>
                    <a:pt x="1397298" y="3747712"/>
                    <a:pt x="1490352" y="3911855"/>
                    <a:pt x="1376679" y="3920910"/>
                  </a:cubicBezTo>
                  <a:cubicBezTo>
                    <a:pt x="1339655" y="4050719"/>
                    <a:pt x="1329256" y="3879762"/>
                    <a:pt x="1276633" y="3975864"/>
                  </a:cubicBezTo>
                  <a:cubicBezTo>
                    <a:pt x="1277440" y="4051526"/>
                    <a:pt x="1116344" y="4084068"/>
                    <a:pt x="1024277" y="4075820"/>
                  </a:cubicBezTo>
                  <a:cubicBezTo>
                    <a:pt x="1082816" y="4059684"/>
                    <a:pt x="1222935" y="4112307"/>
                    <a:pt x="1127102" y="4164392"/>
                  </a:cubicBezTo>
                  <a:cubicBezTo>
                    <a:pt x="1166457" y="4204553"/>
                    <a:pt x="1139114" y="4264617"/>
                    <a:pt x="1129433" y="4315716"/>
                  </a:cubicBezTo>
                  <a:cubicBezTo>
                    <a:pt x="1181966" y="4393530"/>
                    <a:pt x="1046688" y="4346733"/>
                    <a:pt x="1141266" y="4429299"/>
                  </a:cubicBezTo>
                  <a:cubicBezTo>
                    <a:pt x="1091243" y="4498775"/>
                    <a:pt x="1112758" y="4620605"/>
                    <a:pt x="1092140" y="4693399"/>
                  </a:cubicBezTo>
                  <a:cubicBezTo>
                    <a:pt x="1076989" y="4797300"/>
                    <a:pt x="1017643" y="4942349"/>
                    <a:pt x="960000" y="5049387"/>
                  </a:cubicBezTo>
                  <a:cubicBezTo>
                    <a:pt x="903253" y="5033699"/>
                    <a:pt x="707374" y="4990848"/>
                    <a:pt x="712394" y="5069558"/>
                  </a:cubicBezTo>
                  <a:cubicBezTo>
                    <a:pt x="651883" y="5051898"/>
                    <a:pt x="539196" y="5171935"/>
                    <a:pt x="620417" y="5273774"/>
                  </a:cubicBezTo>
                  <a:cubicBezTo>
                    <a:pt x="584199" y="5354277"/>
                    <a:pt x="453404" y="5280049"/>
                    <a:pt x="370481" y="5337692"/>
                  </a:cubicBezTo>
                  <a:close/>
                  <a:moveTo>
                    <a:pt x="1067845" y="5005909"/>
                  </a:moveTo>
                  <a:cubicBezTo>
                    <a:pt x="1042117" y="4845620"/>
                    <a:pt x="1145300" y="4669194"/>
                    <a:pt x="1218273" y="4562962"/>
                  </a:cubicBezTo>
                  <a:cubicBezTo>
                    <a:pt x="1166726" y="4705232"/>
                    <a:pt x="1143238" y="4887395"/>
                    <a:pt x="1067845" y="5005909"/>
                  </a:cubicBezTo>
                  <a:close/>
                  <a:moveTo>
                    <a:pt x="1428495" y="4723610"/>
                  </a:moveTo>
                  <a:cubicBezTo>
                    <a:pt x="1463906" y="4623116"/>
                    <a:pt x="1356509" y="4490348"/>
                    <a:pt x="1474394" y="4392543"/>
                  </a:cubicBezTo>
                  <a:cubicBezTo>
                    <a:pt x="1546561" y="4302448"/>
                    <a:pt x="1559201" y="4381786"/>
                    <a:pt x="1634325" y="4298683"/>
                  </a:cubicBezTo>
                  <a:cubicBezTo>
                    <a:pt x="1697347" y="4323336"/>
                    <a:pt x="1474574" y="4457896"/>
                    <a:pt x="1584392" y="4536247"/>
                  </a:cubicBezTo>
                  <a:cubicBezTo>
                    <a:pt x="1523342" y="4569327"/>
                    <a:pt x="1494655" y="4706935"/>
                    <a:pt x="1428495" y="4723610"/>
                  </a:cubicBezTo>
                  <a:close/>
                  <a:moveTo>
                    <a:pt x="63888" y="4316254"/>
                  </a:moveTo>
                  <a:cubicBezTo>
                    <a:pt x="67742" y="4195768"/>
                    <a:pt x="147439" y="4293752"/>
                    <a:pt x="63888" y="4316254"/>
                  </a:cubicBezTo>
                  <a:close/>
                  <a:moveTo>
                    <a:pt x="50172" y="4255114"/>
                  </a:moveTo>
                  <a:cubicBezTo>
                    <a:pt x="-2899" y="4140276"/>
                    <a:pt x="208040" y="4203926"/>
                    <a:pt x="79038" y="4243012"/>
                  </a:cubicBezTo>
                  <a:cubicBezTo>
                    <a:pt x="66308" y="4241398"/>
                    <a:pt x="63529" y="4266051"/>
                    <a:pt x="50172" y="4255114"/>
                  </a:cubicBezTo>
                  <a:close/>
                  <a:moveTo>
                    <a:pt x="1165023" y="4216387"/>
                  </a:moveTo>
                  <a:cubicBezTo>
                    <a:pt x="1102718" y="4139380"/>
                    <a:pt x="1219349" y="4196934"/>
                    <a:pt x="1165023" y="4216387"/>
                  </a:cubicBezTo>
                  <a:close/>
                  <a:moveTo>
                    <a:pt x="1412269" y="3957038"/>
                  </a:moveTo>
                  <a:cubicBezTo>
                    <a:pt x="1414510" y="3905491"/>
                    <a:pt x="1471526" y="3946280"/>
                    <a:pt x="1412269" y="3957038"/>
                  </a:cubicBezTo>
                  <a:close/>
                  <a:moveTo>
                    <a:pt x="1437729" y="3909256"/>
                  </a:moveTo>
                  <a:cubicBezTo>
                    <a:pt x="1487483" y="3797018"/>
                    <a:pt x="1477263" y="3937315"/>
                    <a:pt x="1437729" y="3909256"/>
                  </a:cubicBezTo>
                  <a:close/>
                  <a:moveTo>
                    <a:pt x="1472871" y="3741437"/>
                  </a:moveTo>
                  <a:cubicBezTo>
                    <a:pt x="1499227" y="3643990"/>
                    <a:pt x="1532934" y="3750939"/>
                    <a:pt x="1472871" y="3741437"/>
                  </a:cubicBezTo>
                  <a:close/>
                  <a:moveTo>
                    <a:pt x="1523790" y="3682180"/>
                  </a:moveTo>
                  <a:cubicBezTo>
                    <a:pt x="1587977" y="3593340"/>
                    <a:pt x="1544678" y="3735072"/>
                    <a:pt x="1523790" y="3682180"/>
                  </a:cubicBez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9306A7-EAB8-4FE3-B53F-172176051388}"/>
                </a:ext>
              </a:extLst>
            </p:cNvPr>
            <p:cNvSpPr/>
            <p:nvPr/>
          </p:nvSpPr>
          <p:spPr>
            <a:xfrm>
              <a:off x="6649354" y="597498"/>
              <a:ext cx="2178424" cy="4159624"/>
            </a:xfrm>
            <a:custGeom>
              <a:avLst/>
              <a:gdLst>
                <a:gd name="connsiteX0" fmla="*/ 800944 w 2178423"/>
                <a:gd name="connsiteY0" fmla="*/ 4116683 h 4159623"/>
                <a:gd name="connsiteX1" fmla="*/ 789648 w 2178423"/>
                <a:gd name="connsiteY1" fmla="*/ 4045772 h 4159623"/>
                <a:gd name="connsiteX2" fmla="*/ 657060 w 2178423"/>
                <a:gd name="connsiteY2" fmla="*/ 4042186 h 4159623"/>
                <a:gd name="connsiteX3" fmla="*/ 603003 w 2178423"/>
                <a:gd name="connsiteY3" fmla="*/ 3938016 h 4159623"/>
                <a:gd name="connsiteX4" fmla="*/ 520259 w 2178423"/>
                <a:gd name="connsiteY4" fmla="*/ 3870153 h 4159623"/>
                <a:gd name="connsiteX5" fmla="*/ 433839 w 2178423"/>
                <a:gd name="connsiteY5" fmla="*/ 3828288 h 4159623"/>
                <a:gd name="connsiteX6" fmla="*/ 390450 w 2178423"/>
                <a:gd name="connsiteY6" fmla="*/ 3370012 h 4159623"/>
                <a:gd name="connsiteX7" fmla="*/ 315953 w 2178423"/>
                <a:gd name="connsiteY7" fmla="*/ 3012500 h 4159623"/>
                <a:gd name="connsiteX8" fmla="*/ 411427 w 2178423"/>
                <a:gd name="connsiteY8" fmla="*/ 2810704 h 4159623"/>
                <a:gd name="connsiteX9" fmla="*/ 489958 w 2178423"/>
                <a:gd name="connsiteY9" fmla="*/ 2778969 h 4159623"/>
                <a:gd name="connsiteX10" fmla="*/ 575750 w 2178423"/>
                <a:gd name="connsiteY10" fmla="*/ 2613033 h 4159623"/>
                <a:gd name="connsiteX11" fmla="*/ 616719 w 2178423"/>
                <a:gd name="connsiteY11" fmla="*/ 2537729 h 4159623"/>
                <a:gd name="connsiteX12" fmla="*/ 794310 w 2178423"/>
                <a:gd name="connsiteY12" fmla="*/ 2212848 h 4159623"/>
                <a:gd name="connsiteX13" fmla="*/ 932994 w 2178423"/>
                <a:gd name="connsiteY13" fmla="*/ 2094424 h 4159623"/>
                <a:gd name="connsiteX14" fmla="*/ 901438 w 2178423"/>
                <a:gd name="connsiteY14" fmla="*/ 1999129 h 4159623"/>
                <a:gd name="connsiteX15" fmla="*/ 683058 w 2178423"/>
                <a:gd name="connsiteY15" fmla="*/ 1741305 h 4159623"/>
                <a:gd name="connsiteX16" fmla="*/ 591887 w 2178423"/>
                <a:gd name="connsiteY16" fmla="*/ 1363532 h 4159623"/>
                <a:gd name="connsiteX17" fmla="*/ 527879 w 2178423"/>
                <a:gd name="connsiteY17" fmla="*/ 1140221 h 4159623"/>
                <a:gd name="connsiteX18" fmla="*/ 440025 w 2178423"/>
                <a:gd name="connsiteY18" fmla="*/ 884099 h 4159623"/>
                <a:gd name="connsiteX19" fmla="*/ 217072 w 2178423"/>
                <a:gd name="connsiteY19" fmla="*/ 733403 h 4159623"/>
                <a:gd name="connsiteX20" fmla="*/ 8643 w 2178423"/>
                <a:gd name="connsiteY20" fmla="*/ 560742 h 4159623"/>
                <a:gd name="connsiteX21" fmla="*/ 83319 w 2178423"/>
                <a:gd name="connsiteY21" fmla="*/ 472709 h 4159623"/>
                <a:gd name="connsiteX22" fmla="*/ 361404 w 2178423"/>
                <a:gd name="connsiteY22" fmla="*/ 668050 h 4159623"/>
                <a:gd name="connsiteX23" fmla="*/ 511025 w 2178423"/>
                <a:gd name="connsiteY23" fmla="*/ 601173 h 4159623"/>
                <a:gd name="connsiteX24" fmla="*/ 675796 w 2178423"/>
                <a:gd name="connsiteY24" fmla="*/ 557694 h 4159623"/>
                <a:gd name="connsiteX25" fmla="*/ 723847 w 2178423"/>
                <a:gd name="connsiteY25" fmla="*/ 247067 h 4159623"/>
                <a:gd name="connsiteX26" fmla="*/ 873378 w 2178423"/>
                <a:gd name="connsiteY26" fmla="*/ 71628 h 4159623"/>
                <a:gd name="connsiteX27" fmla="*/ 1164552 w 2178423"/>
                <a:gd name="connsiteY27" fmla="*/ 139491 h 4159623"/>
                <a:gd name="connsiteX28" fmla="*/ 1179523 w 2178423"/>
                <a:gd name="connsiteY28" fmla="*/ 384227 h 4159623"/>
                <a:gd name="connsiteX29" fmla="*/ 1180689 w 2178423"/>
                <a:gd name="connsiteY29" fmla="*/ 513767 h 4159623"/>
                <a:gd name="connsiteX30" fmla="*/ 1336137 w 2178423"/>
                <a:gd name="connsiteY30" fmla="*/ 770785 h 4159623"/>
                <a:gd name="connsiteX31" fmla="*/ 1403910 w 2178423"/>
                <a:gd name="connsiteY31" fmla="*/ 1082578 h 4159623"/>
                <a:gd name="connsiteX32" fmla="*/ 1590196 w 2178423"/>
                <a:gd name="connsiteY32" fmla="*/ 1497554 h 4159623"/>
                <a:gd name="connsiteX33" fmla="*/ 1607319 w 2178423"/>
                <a:gd name="connsiteY33" fmla="*/ 1675683 h 4159623"/>
                <a:gd name="connsiteX34" fmla="*/ 1634841 w 2178423"/>
                <a:gd name="connsiteY34" fmla="*/ 1923826 h 4159623"/>
                <a:gd name="connsiteX35" fmla="*/ 1732466 w 2178423"/>
                <a:gd name="connsiteY35" fmla="*/ 2063496 h 4159623"/>
                <a:gd name="connsiteX36" fmla="*/ 1869627 w 2178423"/>
                <a:gd name="connsiteY36" fmla="*/ 2245838 h 4159623"/>
                <a:gd name="connsiteX37" fmla="*/ 1832154 w 2178423"/>
                <a:gd name="connsiteY37" fmla="*/ 2399852 h 4159623"/>
                <a:gd name="connsiteX38" fmla="*/ 2104233 w 2178423"/>
                <a:gd name="connsiteY38" fmla="*/ 2563727 h 4159623"/>
                <a:gd name="connsiteX39" fmla="*/ 2159903 w 2178423"/>
                <a:gd name="connsiteY39" fmla="*/ 2811242 h 4159623"/>
                <a:gd name="connsiteX40" fmla="*/ 1955956 w 2178423"/>
                <a:gd name="connsiteY40" fmla="*/ 3262794 h 4159623"/>
                <a:gd name="connsiteX41" fmla="*/ 1765815 w 2178423"/>
                <a:gd name="connsiteY41" fmla="*/ 3594578 h 4159623"/>
                <a:gd name="connsiteX42" fmla="*/ 1570474 w 2178423"/>
                <a:gd name="connsiteY42" fmla="*/ 3752088 h 4159623"/>
                <a:gd name="connsiteX43" fmla="*/ 1350032 w 2178423"/>
                <a:gd name="connsiteY43" fmla="*/ 3879745 h 4159623"/>
                <a:gd name="connsiteX44" fmla="*/ 1060382 w 2178423"/>
                <a:gd name="connsiteY44" fmla="*/ 4039407 h 4159623"/>
                <a:gd name="connsiteX45" fmla="*/ 795565 w 2178423"/>
                <a:gd name="connsiteY45" fmla="*/ 4127799 h 4159623"/>
                <a:gd name="connsiteX46" fmla="*/ 799689 w 2178423"/>
                <a:gd name="connsiteY46" fmla="*/ 4119372 h 4159623"/>
                <a:gd name="connsiteX47" fmla="*/ 800944 w 2178423"/>
                <a:gd name="connsiteY47" fmla="*/ 4116683 h 4159623"/>
                <a:gd name="connsiteX48" fmla="*/ 671493 w 2178423"/>
                <a:gd name="connsiteY48" fmla="*/ 3984722 h 4159623"/>
                <a:gd name="connsiteX49" fmla="*/ 671493 w 2178423"/>
                <a:gd name="connsiteY49" fmla="*/ 3984722 h 4159623"/>
                <a:gd name="connsiteX50" fmla="*/ 368666 w 2178423"/>
                <a:gd name="connsiteY50" fmla="*/ 4155410 h 4159623"/>
                <a:gd name="connsiteX51" fmla="*/ 368666 w 2178423"/>
                <a:gd name="connsiteY51" fmla="*/ 4155410 h 4159623"/>
                <a:gd name="connsiteX52" fmla="*/ 251766 w 2178423"/>
                <a:gd name="connsiteY52" fmla="*/ 4126902 h 4159623"/>
                <a:gd name="connsiteX53" fmla="*/ 251766 w 2178423"/>
                <a:gd name="connsiteY53" fmla="*/ 4126902 h 4159623"/>
                <a:gd name="connsiteX54" fmla="*/ 198426 w 2178423"/>
                <a:gd name="connsiteY54" fmla="*/ 4116234 h 4159623"/>
                <a:gd name="connsiteX55" fmla="*/ 148313 w 2178423"/>
                <a:gd name="connsiteY55" fmla="*/ 3998080 h 4159623"/>
                <a:gd name="connsiteX56" fmla="*/ 235540 w 2178423"/>
                <a:gd name="connsiteY56" fmla="*/ 4052944 h 4159623"/>
                <a:gd name="connsiteX57" fmla="*/ 198426 w 2178423"/>
                <a:gd name="connsiteY57" fmla="*/ 4116234 h 4159623"/>
                <a:gd name="connsiteX58" fmla="*/ 291121 w 2178423"/>
                <a:gd name="connsiteY58" fmla="*/ 4112559 h 4159623"/>
                <a:gd name="connsiteX59" fmla="*/ 291121 w 2178423"/>
                <a:gd name="connsiteY59" fmla="*/ 4112559 h 4159623"/>
                <a:gd name="connsiteX60" fmla="*/ 495426 w 2178423"/>
                <a:gd name="connsiteY60" fmla="*/ 4061729 h 4159623"/>
                <a:gd name="connsiteX61" fmla="*/ 495426 w 2178423"/>
                <a:gd name="connsiteY61" fmla="*/ 4061729 h 4159623"/>
                <a:gd name="connsiteX62" fmla="*/ 442714 w 2178423"/>
                <a:gd name="connsiteY62" fmla="*/ 4026587 h 4159623"/>
                <a:gd name="connsiteX63" fmla="*/ 442714 w 2178423"/>
                <a:gd name="connsiteY63" fmla="*/ 4026587 h 4159623"/>
                <a:gd name="connsiteX64" fmla="*/ 560510 w 2178423"/>
                <a:gd name="connsiteY64" fmla="*/ 3982481 h 4159623"/>
                <a:gd name="connsiteX65" fmla="*/ 560510 w 2178423"/>
                <a:gd name="connsiteY65" fmla="*/ 3982481 h 4159623"/>
                <a:gd name="connsiteX66" fmla="*/ 338992 w 2178423"/>
                <a:gd name="connsiteY66" fmla="*/ 4020940 h 4159623"/>
                <a:gd name="connsiteX67" fmla="*/ 338992 w 2178423"/>
                <a:gd name="connsiteY67" fmla="*/ 4020940 h 4159623"/>
                <a:gd name="connsiteX68" fmla="*/ 541595 w 2178423"/>
                <a:gd name="connsiteY68" fmla="*/ 3958097 h 4159623"/>
                <a:gd name="connsiteX69" fmla="*/ 541595 w 2178423"/>
                <a:gd name="connsiteY69" fmla="*/ 3958097 h 4159623"/>
                <a:gd name="connsiteX70" fmla="*/ 455085 w 2178423"/>
                <a:gd name="connsiteY70" fmla="*/ 3964103 h 4159623"/>
                <a:gd name="connsiteX71" fmla="*/ 455085 w 2178423"/>
                <a:gd name="connsiteY71" fmla="*/ 3964103 h 4159623"/>
                <a:gd name="connsiteX72" fmla="*/ 237243 w 2178423"/>
                <a:gd name="connsiteY72" fmla="*/ 3981674 h 4159623"/>
                <a:gd name="connsiteX73" fmla="*/ 237243 w 2178423"/>
                <a:gd name="connsiteY73" fmla="*/ 3981674 h 4159623"/>
                <a:gd name="connsiteX74" fmla="*/ 300265 w 2178423"/>
                <a:gd name="connsiteY74" fmla="*/ 2944547 h 4159623"/>
                <a:gd name="connsiteX75" fmla="*/ 300265 w 2178423"/>
                <a:gd name="connsiteY75" fmla="*/ 2944547 h 4159623"/>
                <a:gd name="connsiteX76" fmla="*/ 307347 w 2178423"/>
                <a:gd name="connsiteY76" fmla="*/ 2864761 h 4159623"/>
                <a:gd name="connsiteX77" fmla="*/ 307347 w 2178423"/>
                <a:gd name="connsiteY77" fmla="*/ 2864761 h 4159623"/>
                <a:gd name="connsiteX78" fmla="*/ 316312 w 2178423"/>
                <a:gd name="connsiteY78" fmla="*/ 2800126 h 4159623"/>
                <a:gd name="connsiteX79" fmla="*/ 316312 w 2178423"/>
                <a:gd name="connsiteY79" fmla="*/ 2800126 h 4159623"/>
                <a:gd name="connsiteX80" fmla="*/ 808653 w 2178423"/>
                <a:gd name="connsiteY80" fmla="*/ 2081156 h 4159623"/>
                <a:gd name="connsiteX81" fmla="*/ 808653 w 2178423"/>
                <a:gd name="connsiteY81" fmla="*/ 2081156 h 415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178423" h="4159623">
                  <a:moveTo>
                    <a:pt x="800944" y="4116683"/>
                  </a:moveTo>
                  <a:cubicBezTo>
                    <a:pt x="793324" y="4102339"/>
                    <a:pt x="750472" y="4089520"/>
                    <a:pt x="789648" y="4045772"/>
                  </a:cubicBezTo>
                  <a:cubicBezTo>
                    <a:pt x="737115" y="4024705"/>
                    <a:pt x="703408" y="4170919"/>
                    <a:pt x="657060" y="4042186"/>
                  </a:cubicBezTo>
                  <a:cubicBezTo>
                    <a:pt x="670866" y="4008927"/>
                    <a:pt x="573688" y="3996018"/>
                    <a:pt x="603003" y="3938016"/>
                  </a:cubicBezTo>
                  <a:cubicBezTo>
                    <a:pt x="584715" y="3876787"/>
                    <a:pt x="480635" y="3949670"/>
                    <a:pt x="520259" y="3870153"/>
                  </a:cubicBezTo>
                  <a:cubicBezTo>
                    <a:pt x="473911" y="3958545"/>
                    <a:pt x="375837" y="3896151"/>
                    <a:pt x="433839" y="3828288"/>
                  </a:cubicBezTo>
                  <a:cubicBezTo>
                    <a:pt x="373686" y="3677233"/>
                    <a:pt x="497309" y="3515689"/>
                    <a:pt x="390450" y="3370012"/>
                  </a:cubicBezTo>
                  <a:cubicBezTo>
                    <a:pt x="378168" y="3249258"/>
                    <a:pt x="295155" y="3141412"/>
                    <a:pt x="315953" y="3012500"/>
                  </a:cubicBezTo>
                  <a:cubicBezTo>
                    <a:pt x="373237" y="2935941"/>
                    <a:pt x="368576" y="2744455"/>
                    <a:pt x="411427" y="2810704"/>
                  </a:cubicBezTo>
                  <a:cubicBezTo>
                    <a:pt x="482338" y="2819311"/>
                    <a:pt x="410889" y="2723926"/>
                    <a:pt x="489958" y="2778969"/>
                  </a:cubicBezTo>
                  <a:cubicBezTo>
                    <a:pt x="474897" y="2803533"/>
                    <a:pt x="471491" y="2601109"/>
                    <a:pt x="575750" y="2613033"/>
                  </a:cubicBezTo>
                  <a:cubicBezTo>
                    <a:pt x="554235" y="2585063"/>
                    <a:pt x="535409" y="2544991"/>
                    <a:pt x="616719" y="2537729"/>
                  </a:cubicBezTo>
                  <a:cubicBezTo>
                    <a:pt x="682520" y="2449247"/>
                    <a:pt x="750383" y="2323204"/>
                    <a:pt x="794310" y="2212848"/>
                  </a:cubicBezTo>
                  <a:cubicBezTo>
                    <a:pt x="764637" y="2085191"/>
                    <a:pt x="951372" y="2117464"/>
                    <a:pt x="932994" y="2094424"/>
                  </a:cubicBezTo>
                  <a:cubicBezTo>
                    <a:pt x="862800" y="2053366"/>
                    <a:pt x="987768" y="2067530"/>
                    <a:pt x="901438" y="1999129"/>
                  </a:cubicBezTo>
                  <a:cubicBezTo>
                    <a:pt x="963115" y="1823690"/>
                    <a:pt x="740701" y="1832386"/>
                    <a:pt x="683058" y="1741305"/>
                  </a:cubicBezTo>
                  <a:cubicBezTo>
                    <a:pt x="580950" y="1638838"/>
                    <a:pt x="627387" y="1483569"/>
                    <a:pt x="591887" y="1363532"/>
                  </a:cubicBezTo>
                  <a:cubicBezTo>
                    <a:pt x="513087" y="1285180"/>
                    <a:pt x="543926" y="1219648"/>
                    <a:pt x="527879" y="1140221"/>
                  </a:cubicBezTo>
                  <a:cubicBezTo>
                    <a:pt x="429088" y="1126684"/>
                    <a:pt x="541415" y="932329"/>
                    <a:pt x="440025" y="884099"/>
                  </a:cubicBezTo>
                  <a:cubicBezTo>
                    <a:pt x="403180" y="791494"/>
                    <a:pt x="287535" y="786294"/>
                    <a:pt x="217072" y="733403"/>
                  </a:cubicBezTo>
                  <a:cubicBezTo>
                    <a:pt x="149927" y="697813"/>
                    <a:pt x="58845" y="589160"/>
                    <a:pt x="8643" y="560742"/>
                  </a:cubicBezTo>
                  <a:cubicBezTo>
                    <a:pt x="55528" y="498976"/>
                    <a:pt x="98918" y="578223"/>
                    <a:pt x="83319" y="472709"/>
                  </a:cubicBezTo>
                  <a:cubicBezTo>
                    <a:pt x="225141" y="370332"/>
                    <a:pt x="229264" y="681587"/>
                    <a:pt x="361404" y="668050"/>
                  </a:cubicBezTo>
                  <a:cubicBezTo>
                    <a:pt x="433570" y="725693"/>
                    <a:pt x="464767" y="595705"/>
                    <a:pt x="511025" y="601173"/>
                  </a:cubicBezTo>
                  <a:cubicBezTo>
                    <a:pt x="573330" y="632191"/>
                    <a:pt x="689602" y="689834"/>
                    <a:pt x="675796" y="557694"/>
                  </a:cubicBezTo>
                  <a:cubicBezTo>
                    <a:pt x="795296" y="518070"/>
                    <a:pt x="683058" y="348548"/>
                    <a:pt x="723847" y="247067"/>
                  </a:cubicBezTo>
                  <a:cubicBezTo>
                    <a:pt x="718827" y="163964"/>
                    <a:pt x="789648" y="68042"/>
                    <a:pt x="873378" y="71628"/>
                  </a:cubicBezTo>
                  <a:cubicBezTo>
                    <a:pt x="947427" y="-96998"/>
                    <a:pt x="1040122" y="124699"/>
                    <a:pt x="1164552" y="139491"/>
                  </a:cubicBezTo>
                  <a:cubicBezTo>
                    <a:pt x="1252586" y="209057"/>
                    <a:pt x="1124659" y="313048"/>
                    <a:pt x="1179523" y="384227"/>
                  </a:cubicBezTo>
                  <a:cubicBezTo>
                    <a:pt x="1100813" y="471544"/>
                    <a:pt x="1231070" y="403950"/>
                    <a:pt x="1180689" y="513767"/>
                  </a:cubicBezTo>
                  <a:cubicBezTo>
                    <a:pt x="1123494" y="650569"/>
                    <a:pt x="1232953" y="725783"/>
                    <a:pt x="1336137" y="770785"/>
                  </a:cubicBezTo>
                  <a:cubicBezTo>
                    <a:pt x="1450257" y="851826"/>
                    <a:pt x="1484233" y="957610"/>
                    <a:pt x="1403910" y="1082578"/>
                  </a:cubicBezTo>
                  <a:cubicBezTo>
                    <a:pt x="1328965" y="1247528"/>
                    <a:pt x="1533539" y="1358332"/>
                    <a:pt x="1590196" y="1497554"/>
                  </a:cubicBezTo>
                  <a:cubicBezTo>
                    <a:pt x="1630986" y="1579671"/>
                    <a:pt x="1670789" y="1638390"/>
                    <a:pt x="1607319" y="1675683"/>
                  </a:cubicBezTo>
                  <a:cubicBezTo>
                    <a:pt x="1583473" y="1791328"/>
                    <a:pt x="1688988" y="1838123"/>
                    <a:pt x="1634841" y="1923826"/>
                  </a:cubicBezTo>
                  <a:cubicBezTo>
                    <a:pt x="1638427" y="2012397"/>
                    <a:pt x="1787868" y="1949734"/>
                    <a:pt x="1732466" y="2063496"/>
                  </a:cubicBezTo>
                  <a:cubicBezTo>
                    <a:pt x="1728970" y="2169638"/>
                    <a:pt x="1866578" y="2157625"/>
                    <a:pt x="1869627" y="2245838"/>
                  </a:cubicBezTo>
                  <a:cubicBezTo>
                    <a:pt x="1883432" y="2296758"/>
                    <a:pt x="1807949" y="2362648"/>
                    <a:pt x="1832154" y="2399852"/>
                  </a:cubicBezTo>
                  <a:cubicBezTo>
                    <a:pt x="1901810" y="2493264"/>
                    <a:pt x="2038432" y="2471839"/>
                    <a:pt x="2104233" y="2563727"/>
                  </a:cubicBezTo>
                  <a:cubicBezTo>
                    <a:pt x="2206520" y="2598868"/>
                    <a:pt x="2175233" y="2722671"/>
                    <a:pt x="2159903" y="2811242"/>
                  </a:cubicBezTo>
                  <a:cubicBezTo>
                    <a:pt x="2096434" y="2963732"/>
                    <a:pt x="2009296" y="3105733"/>
                    <a:pt x="1955956" y="3262794"/>
                  </a:cubicBezTo>
                  <a:cubicBezTo>
                    <a:pt x="1889618" y="3380860"/>
                    <a:pt x="1840581" y="3488974"/>
                    <a:pt x="1765815" y="3594578"/>
                  </a:cubicBezTo>
                  <a:cubicBezTo>
                    <a:pt x="1709786" y="3685839"/>
                    <a:pt x="1707455" y="3785527"/>
                    <a:pt x="1570474" y="3752088"/>
                  </a:cubicBezTo>
                  <a:cubicBezTo>
                    <a:pt x="1488716" y="3815200"/>
                    <a:pt x="1412785" y="3827661"/>
                    <a:pt x="1350032" y="3879745"/>
                  </a:cubicBezTo>
                  <a:cubicBezTo>
                    <a:pt x="1254558" y="3913453"/>
                    <a:pt x="1123225" y="3956663"/>
                    <a:pt x="1060382" y="4039407"/>
                  </a:cubicBezTo>
                  <a:cubicBezTo>
                    <a:pt x="1006056" y="3985439"/>
                    <a:pt x="823087" y="4167333"/>
                    <a:pt x="795565" y="4127799"/>
                  </a:cubicBezTo>
                  <a:lnTo>
                    <a:pt x="799689" y="4119372"/>
                  </a:lnTo>
                  <a:lnTo>
                    <a:pt x="800944" y="4116683"/>
                  </a:lnTo>
                  <a:close/>
                  <a:moveTo>
                    <a:pt x="671493" y="3984722"/>
                  </a:moveTo>
                  <a:cubicBezTo>
                    <a:pt x="625863" y="4026857"/>
                    <a:pt x="668177" y="3984543"/>
                    <a:pt x="671493" y="3984722"/>
                  </a:cubicBezTo>
                  <a:close/>
                  <a:moveTo>
                    <a:pt x="368666" y="4155410"/>
                  </a:moveTo>
                  <a:cubicBezTo>
                    <a:pt x="359701" y="4090147"/>
                    <a:pt x="432225" y="4168678"/>
                    <a:pt x="368666" y="4155410"/>
                  </a:cubicBezTo>
                  <a:close/>
                  <a:moveTo>
                    <a:pt x="251766" y="4126902"/>
                  </a:moveTo>
                  <a:cubicBezTo>
                    <a:pt x="269247" y="4082437"/>
                    <a:pt x="284756" y="4161416"/>
                    <a:pt x="251766" y="4126902"/>
                  </a:cubicBezTo>
                  <a:close/>
                  <a:moveTo>
                    <a:pt x="198426" y="4116234"/>
                  </a:moveTo>
                  <a:cubicBezTo>
                    <a:pt x="135673" y="4083962"/>
                    <a:pt x="16801" y="4054199"/>
                    <a:pt x="148313" y="3998080"/>
                  </a:cubicBezTo>
                  <a:cubicBezTo>
                    <a:pt x="140514" y="3916411"/>
                    <a:pt x="328504" y="4038869"/>
                    <a:pt x="235540" y="4052944"/>
                  </a:cubicBezTo>
                  <a:cubicBezTo>
                    <a:pt x="260282" y="4072576"/>
                    <a:pt x="236167" y="4169305"/>
                    <a:pt x="198426" y="4116234"/>
                  </a:cubicBezTo>
                  <a:close/>
                  <a:moveTo>
                    <a:pt x="291121" y="4112559"/>
                  </a:moveTo>
                  <a:cubicBezTo>
                    <a:pt x="301699" y="4053661"/>
                    <a:pt x="338992" y="4142860"/>
                    <a:pt x="291121" y="4112559"/>
                  </a:cubicBezTo>
                  <a:close/>
                  <a:moveTo>
                    <a:pt x="495426" y="4061729"/>
                  </a:moveTo>
                  <a:cubicBezTo>
                    <a:pt x="478214" y="3990280"/>
                    <a:pt x="672569" y="4029994"/>
                    <a:pt x="495426" y="4061729"/>
                  </a:cubicBezTo>
                  <a:close/>
                  <a:moveTo>
                    <a:pt x="442714" y="4026587"/>
                  </a:moveTo>
                  <a:cubicBezTo>
                    <a:pt x="471042" y="3927438"/>
                    <a:pt x="503495" y="4058860"/>
                    <a:pt x="442714" y="4026587"/>
                  </a:cubicBezTo>
                  <a:close/>
                  <a:moveTo>
                    <a:pt x="560510" y="3982481"/>
                  </a:moveTo>
                  <a:cubicBezTo>
                    <a:pt x="574854" y="3943036"/>
                    <a:pt x="585074" y="4007044"/>
                    <a:pt x="560510" y="3982481"/>
                  </a:cubicBezTo>
                  <a:close/>
                  <a:moveTo>
                    <a:pt x="338992" y="4020940"/>
                  </a:moveTo>
                  <a:cubicBezTo>
                    <a:pt x="308871" y="3942947"/>
                    <a:pt x="356653" y="3993687"/>
                    <a:pt x="338992" y="4020940"/>
                  </a:cubicBezTo>
                  <a:close/>
                  <a:moveTo>
                    <a:pt x="541595" y="3958097"/>
                  </a:moveTo>
                  <a:cubicBezTo>
                    <a:pt x="538188" y="3872125"/>
                    <a:pt x="619767" y="3993597"/>
                    <a:pt x="541595" y="3958097"/>
                  </a:cubicBezTo>
                  <a:close/>
                  <a:moveTo>
                    <a:pt x="455085" y="3964103"/>
                  </a:moveTo>
                  <a:cubicBezTo>
                    <a:pt x="445493" y="3898123"/>
                    <a:pt x="485207" y="3985260"/>
                    <a:pt x="455085" y="3964103"/>
                  </a:cubicBezTo>
                  <a:close/>
                  <a:moveTo>
                    <a:pt x="237243" y="3981674"/>
                  </a:moveTo>
                  <a:cubicBezTo>
                    <a:pt x="250690" y="3949670"/>
                    <a:pt x="265482" y="4012782"/>
                    <a:pt x="237243" y="3981674"/>
                  </a:cubicBezTo>
                  <a:close/>
                  <a:moveTo>
                    <a:pt x="300265" y="2944547"/>
                  </a:moveTo>
                  <a:cubicBezTo>
                    <a:pt x="317746" y="2900082"/>
                    <a:pt x="333255" y="2979061"/>
                    <a:pt x="300265" y="2944547"/>
                  </a:cubicBezTo>
                  <a:close/>
                  <a:moveTo>
                    <a:pt x="307347" y="2864761"/>
                  </a:moveTo>
                  <a:cubicBezTo>
                    <a:pt x="225678" y="2789279"/>
                    <a:pt x="431060" y="2816352"/>
                    <a:pt x="307347" y="2864761"/>
                  </a:cubicBezTo>
                  <a:close/>
                  <a:moveTo>
                    <a:pt x="316312" y="2800126"/>
                  </a:moveTo>
                  <a:cubicBezTo>
                    <a:pt x="313264" y="2731277"/>
                    <a:pt x="375479" y="2826393"/>
                    <a:pt x="316312" y="2800126"/>
                  </a:cubicBezTo>
                  <a:close/>
                  <a:moveTo>
                    <a:pt x="808653" y="2081156"/>
                  </a:moveTo>
                  <a:cubicBezTo>
                    <a:pt x="758003" y="1952244"/>
                    <a:pt x="993506" y="2077212"/>
                    <a:pt x="808653" y="2081156"/>
                  </a:cubicBez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BCF1D-5058-407E-92EF-3E6740642721}"/>
                </a:ext>
              </a:extLst>
            </p:cNvPr>
            <p:cNvSpPr/>
            <p:nvPr/>
          </p:nvSpPr>
          <p:spPr>
            <a:xfrm>
              <a:off x="4232708" y="5507281"/>
              <a:ext cx="1129553" cy="1353671"/>
            </a:xfrm>
            <a:custGeom>
              <a:avLst/>
              <a:gdLst>
                <a:gd name="connsiteX0" fmla="*/ 916350 w 1129553"/>
                <a:gd name="connsiteY0" fmla="*/ 1342382 h 1353670"/>
                <a:gd name="connsiteX1" fmla="*/ 893311 w 1129553"/>
                <a:gd name="connsiteY1" fmla="*/ 1318356 h 1353670"/>
                <a:gd name="connsiteX2" fmla="*/ 799809 w 1129553"/>
                <a:gd name="connsiteY2" fmla="*/ 1328128 h 1353670"/>
                <a:gd name="connsiteX3" fmla="*/ 694563 w 1129553"/>
                <a:gd name="connsiteY3" fmla="*/ 1248521 h 1353670"/>
                <a:gd name="connsiteX4" fmla="*/ 728808 w 1129553"/>
                <a:gd name="connsiteY4" fmla="*/ 1181555 h 1353670"/>
                <a:gd name="connsiteX5" fmla="*/ 850818 w 1129553"/>
                <a:gd name="connsiteY5" fmla="*/ 1220731 h 1353670"/>
                <a:gd name="connsiteX6" fmla="*/ 867941 w 1129553"/>
                <a:gd name="connsiteY6" fmla="*/ 1196885 h 1353670"/>
                <a:gd name="connsiteX7" fmla="*/ 932666 w 1129553"/>
                <a:gd name="connsiteY7" fmla="*/ 1195182 h 1353670"/>
                <a:gd name="connsiteX8" fmla="*/ 941541 w 1129553"/>
                <a:gd name="connsiteY8" fmla="*/ 1198229 h 1353670"/>
                <a:gd name="connsiteX9" fmla="*/ 969242 w 1129553"/>
                <a:gd name="connsiteY9" fmla="*/ 1177879 h 1353670"/>
                <a:gd name="connsiteX10" fmla="*/ 1005997 w 1129553"/>
                <a:gd name="connsiteY10" fmla="*/ 1140228 h 1353670"/>
                <a:gd name="connsiteX11" fmla="*/ 1056289 w 1129553"/>
                <a:gd name="connsiteY11" fmla="*/ 1191685 h 1353670"/>
                <a:gd name="connsiteX12" fmla="*/ 970766 w 1129553"/>
                <a:gd name="connsiteY12" fmla="*/ 1216159 h 1353670"/>
                <a:gd name="connsiteX13" fmla="*/ 932576 w 1129553"/>
                <a:gd name="connsiteY13" fmla="*/ 1349105 h 1353670"/>
                <a:gd name="connsiteX14" fmla="*/ 916350 w 1129553"/>
                <a:gd name="connsiteY14" fmla="*/ 1342382 h 1353670"/>
                <a:gd name="connsiteX15" fmla="*/ 910702 w 1129553"/>
                <a:gd name="connsiteY15" fmla="*/ 1287518 h 1353670"/>
                <a:gd name="connsiteX16" fmla="*/ 910702 w 1129553"/>
                <a:gd name="connsiteY16" fmla="*/ 1287518 h 1353670"/>
                <a:gd name="connsiteX17" fmla="*/ 897076 w 1129553"/>
                <a:gd name="connsiteY17" fmla="*/ 1253183 h 1353670"/>
                <a:gd name="connsiteX18" fmla="*/ 897076 w 1129553"/>
                <a:gd name="connsiteY18" fmla="*/ 1253183 h 1353670"/>
                <a:gd name="connsiteX19" fmla="*/ 892325 w 1129553"/>
                <a:gd name="connsiteY19" fmla="*/ 1241977 h 1353670"/>
                <a:gd name="connsiteX20" fmla="*/ 892325 w 1129553"/>
                <a:gd name="connsiteY20" fmla="*/ 1241977 h 1353670"/>
                <a:gd name="connsiteX21" fmla="*/ 613522 w 1129553"/>
                <a:gd name="connsiteY21" fmla="*/ 1277119 h 1353670"/>
                <a:gd name="connsiteX22" fmla="*/ 621949 w 1129553"/>
                <a:gd name="connsiteY22" fmla="*/ 1208718 h 1353670"/>
                <a:gd name="connsiteX23" fmla="*/ 674482 w 1129553"/>
                <a:gd name="connsiteY23" fmla="*/ 1105803 h 1353670"/>
                <a:gd name="connsiteX24" fmla="*/ 629479 w 1129553"/>
                <a:gd name="connsiteY24" fmla="*/ 1268333 h 1353670"/>
                <a:gd name="connsiteX25" fmla="*/ 613522 w 1129553"/>
                <a:gd name="connsiteY25" fmla="*/ 1277119 h 1353670"/>
                <a:gd name="connsiteX26" fmla="*/ 316880 w 1129553"/>
                <a:gd name="connsiteY26" fmla="*/ 1237584 h 1353670"/>
                <a:gd name="connsiteX27" fmla="*/ 254486 w 1129553"/>
                <a:gd name="connsiteY27" fmla="*/ 1214366 h 1353670"/>
                <a:gd name="connsiteX28" fmla="*/ 132207 w 1129553"/>
                <a:gd name="connsiteY28" fmla="*/ 1191954 h 1353670"/>
                <a:gd name="connsiteX29" fmla="*/ 130593 w 1129553"/>
                <a:gd name="connsiteY29" fmla="*/ 1037313 h 1353670"/>
                <a:gd name="connsiteX30" fmla="*/ 54573 w 1129553"/>
                <a:gd name="connsiteY30" fmla="*/ 912434 h 1353670"/>
                <a:gd name="connsiteX31" fmla="*/ 42291 w 1129553"/>
                <a:gd name="connsiteY31" fmla="*/ 941301 h 1353670"/>
                <a:gd name="connsiteX32" fmla="*/ 26872 w 1129553"/>
                <a:gd name="connsiteY32" fmla="*/ 784777 h 1353670"/>
                <a:gd name="connsiteX33" fmla="*/ 36733 w 1129553"/>
                <a:gd name="connsiteY33" fmla="*/ 769806 h 1353670"/>
                <a:gd name="connsiteX34" fmla="*/ 70082 w 1129553"/>
                <a:gd name="connsiteY34" fmla="*/ 751070 h 1353670"/>
                <a:gd name="connsiteX35" fmla="*/ 31444 w 1129553"/>
                <a:gd name="connsiteY35" fmla="*/ 717900 h 1353670"/>
                <a:gd name="connsiteX36" fmla="*/ 21403 w 1129553"/>
                <a:gd name="connsiteY36" fmla="*/ 646362 h 1353670"/>
                <a:gd name="connsiteX37" fmla="*/ 62820 w 1129553"/>
                <a:gd name="connsiteY37" fmla="*/ 597594 h 1353670"/>
                <a:gd name="connsiteX38" fmla="*/ 27320 w 1129553"/>
                <a:gd name="connsiteY38" fmla="*/ 542550 h 1353670"/>
                <a:gd name="connsiteX39" fmla="*/ 59683 w 1129553"/>
                <a:gd name="connsiteY39" fmla="*/ 436677 h 1353670"/>
                <a:gd name="connsiteX40" fmla="*/ 122705 w 1129553"/>
                <a:gd name="connsiteY40" fmla="*/ 493245 h 1353670"/>
                <a:gd name="connsiteX41" fmla="*/ 72144 w 1129553"/>
                <a:gd name="connsiteY41" fmla="*/ 410680 h 1353670"/>
                <a:gd name="connsiteX42" fmla="*/ 79584 w 1129553"/>
                <a:gd name="connsiteY42" fmla="*/ 349271 h 1353670"/>
                <a:gd name="connsiteX43" fmla="*/ 203835 w 1129553"/>
                <a:gd name="connsiteY43" fmla="*/ 259894 h 1353670"/>
                <a:gd name="connsiteX44" fmla="*/ 370937 w 1129553"/>
                <a:gd name="connsiteY44" fmla="*/ 211663 h 1353670"/>
                <a:gd name="connsiteX45" fmla="*/ 469549 w 1129553"/>
                <a:gd name="connsiteY45" fmla="*/ 65091 h 1353670"/>
                <a:gd name="connsiteX46" fmla="*/ 622666 w 1129553"/>
                <a:gd name="connsiteY46" fmla="*/ 7716 h 1353670"/>
                <a:gd name="connsiteX47" fmla="*/ 600165 w 1129553"/>
                <a:gd name="connsiteY47" fmla="*/ 116817 h 1353670"/>
                <a:gd name="connsiteX48" fmla="*/ 569326 w 1129553"/>
                <a:gd name="connsiteY48" fmla="*/ 277643 h 1353670"/>
                <a:gd name="connsiteX49" fmla="*/ 547811 w 1129553"/>
                <a:gd name="connsiteY49" fmla="*/ 449138 h 1353670"/>
                <a:gd name="connsiteX50" fmla="*/ 539026 w 1129553"/>
                <a:gd name="connsiteY50" fmla="*/ 455682 h 1353670"/>
                <a:gd name="connsiteX51" fmla="*/ 560093 w 1129553"/>
                <a:gd name="connsiteY51" fmla="*/ 510995 h 1353670"/>
                <a:gd name="connsiteX52" fmla="*/ 693398 w 1129553"/>
                <a:gd name="connsiteY52" fmla="*/ 555549 h 1353670"/>
                <a:gd name="connsiteX53" fmla="*/ 627238 w 1129553"/>
                <a:gd name="connsiteY53" fmla="*/ 684193 h 1353670"/>
                <a:gd name="connsiteX54" fmla="*/ 593800 w 1129553"/>
                <a:gd name="connsiteY54" fmla="*/ 671912 h 1353670"/>
                <a:gd name="connsiteX55" fmla="*/ 574974 w 1129553"/>
                <a:gd name="connsiteY55" fmla="*/ 669401 h 1353670"/>
                <a:gd name="connsiteX56" fmla="*/ 569864 w 1129553"/>
                <a:gd name="connsiteY56" fmla="*/ 640087 h 1353670"/>
                <a:gd name="connsiteX57" fmla="*/ 531316 w 1129553"/>
                <a:gd name="connsiteY57" fmla="*/ 718528 h 1353670"/>
                <a:gd name="connsiteX58" fmla="*/ 497250 w 1129553"/>
                <a:gd name="connsiteY58" fmla="*/ 805665 h 1353670"/>
                <a:gd name="connsiteX59" fmla="*/ 478603 w 1129553"/>
                <a:gd name="connsiteY59" fmla="*/ 809788 h 1353670"/>
                <a:gd name="connsiteX60" fmla="*/ 475376 w 1129553"/>
                <a:gd name="connsiteY60" fmla="*/ 827539 h 1353670"/>
                <a:gd name="connsiteX61" fmla="*/ 384653 w 1129553"/>
                <a:gd name="connsiteY61" fmla="*/ 863577 h 1353670"/>
                <a:gd name="connsiteX62" fmla="*/ 424905 w 1129553"/>
                <a:gd name="connsiteY62" fmla="*/ 900870 h 1353670"/>
                <a:gd name="connsiteX63" fmla="*/ 378737 w 1129553"/>
                <a:gd name="connsiteY63" fmla="*/ 957348 h 1353670"/>
                <a:gd name="connsiteX64" fmla="*/ 402045 w 1129553"/>
                <a:gd name="connsiteY64" fmla="*/ 1053360 h 1353670"/>
                <a:gd name="connsiteX65" fmla="*/ 338485 w 1129553"/>
                <a:gd name="connsiteY65" fmla="*/ 1097645 h 1353670"/>
                <a:gd name="connsiteX66" fmla="*/ 342161 w 1129553"/>
                <a:gd name="connsiteY66" fmla="*/ 1143097 h 1353670"/>
                <a:gd name="connsiteX67" fmla="*/ 369682 w 1129553"/>
                <a:gd name="connsiteY67" fmla="*/ 1132607 h 1353670"/>
                <a:gd name="connsiteX68" fmla="*/ 467487 w 1129553"/>
                <a:gd name="connsiteY68" fmla="*/ 1174831 h 1353670"/>
                <a:gd name="connsiteX69" fmla="*/ 403569 w 1129553"/>
                <a:gd name="connsiteY69" fmla="*/ 1206387 h 1353670"/>
                <a:gd name="connsiteX70" fmla="*/ 362152 w 1129553"/>
                <a:gd name="connsiteY70" fmla="*/ 1226827 h 1353670"/>
                <a:gd name="connsiteX71" fmla="*/ 316880 w 1129553"/>
                <a:gd name="connsiteY71" fmla="*/ 1237584 h 1353670"/>
                <a:gd name="connsiteX72" fmla="*/ 401148 w 1129553"/>
                <a:gd name="connsiteY72" fmla="*/ 1168108 h 1353670"/>
                <a:gd name="connsiteX73" fmla="*/ 401148 w 1129553"/>
                <a:gd name="connsiteY73" fmla="*/ 1168108 h 1353670"/>
                <a:gd name="connsiteX74" fmla="*/ 165108 w 1129553"/>
                <a:gd name="connsiteY74" fmla="*/ 521125 h 1353670"/>
                <a:gd name="connsiteX75" fmla="*/ 189043 w 1129553"/>
                <a:gd name="connsiteY75" fmla="*/ 445373 h 1353670"/>
                <a:gd name="connsiteX76" fmla="*/ 199174 w 1129553"/>
                <a:gd name="connsiteY76" fmla="*/ 429147 h 1353670"/>
                <a:gd name="connsiteX77" fmla="*/ 254755 w 1129553"/>
                <a:gd name="connsiteY77" fmla="*/ 384144 h 1353670"/>
                <a:gd name="connsiteX78" fmla="*/ 273670 w 1129553"/>
                <a:gd name="connsiteY78" fmla="*/ 436229 h 1353670"/>
                <a:gd name="connsiteX79" fmla="*/ 270443 w 1129553"/>
                <a:gd name="connsiteY79" fmla="*/ 470923 h 1353670"/>
                <a:gd name="connsiteX80" fmla="*/ 301102 w 1129553"/>
                <a:gd name="connsiteY80" fmla="*/ 441519 h 1353670"/>
                <a:gd name="connsiteX81" fmla="*/ 278601 w 1129553"/>
                <a:gd name="connsiteY81" fmla="*/ 392840 h 1353670"/>
                <a:gd name="connsiteX82" fmla="*/ 379633 w 1129553"/>
                <a:gd name="connsiteY82" fmla="*/ 322109 h 1353670"/>
                <a:gd name="connsiteX83" fmla="*/ 443731 w 1129553"/>
                <a:gd name="connsiteY83" fmla="*/ 293870 h 1353670"/>
                <a:gd name="connsiteX84" fmla="*/ 431449 w 1129553"/>
                <a:gd name="connsiteY84" fmla="*/ 279885 h 1353670"/>
                <a:gd name="connsiteX85" fmla="*/ 294379 w 1129553"/>
                <a:gd name="connsiteY85" fmla="*/ 320764 h 1353670"/>
                <a:gd name="connsiteX86" fmla="*/ 174341 w 1129553"/>
                <a:gd name="connsiteY86" fmla="*/ 332597 h 1353670"/>
                <a:gd name="connsiteX87" fmla="*/ 226516 w 1129553"/>
                <a:gd name="connsiteY87" fmla="*/ 322646 h 1353670"/>
                <a:gd name="connsiteX88" fmla="*/ 215041 w 1129553"/>
                <a:gd name="connsiteY88" fmla="*/ 400908 h 1353670"/>
                <a:gd name="connsiteX89" fmla="*/ 146192 w 1129553"/>
                <a:gd name="connsiteY89" fmla="*/ 433540 h 1353670"/>
                <a:gd name="connsiteX90" fmla="*/ 128711 w 1129553"/>
                <a:gd name="connsiteY90" fmla="*/ 412831 h 1353670"/>
                <a:gd name="connsiteX91" fmla="*/ 124408 w 1129553"/>
                <a:gd name="connsiteY91" fmla="*/ 443401 h 1353670"/>
                <a:gd name="connsiteX92" fmla="*/ 144668 w 1129553"/>
                <a:gd name="connsiteY92" fmla="*/ 460434 h 1353670"/>
                <a:gd name="connsiteX93" fmla="*/ 144399 w 1129553"/>
                <a:gd name="connsiteY93" fmla="*/ 509023 h 1353670"/>
                <a:gd name="connsiteX94" fmla="*/ 165108 w 1129553"/>
                <a:gd name="connsiteY94" fmla="*/ 521125 h 1353670"/>
                <a:gd name="connsiteX95" fmla="*/ 150316 w 1129553"/>
                <a:gd name="connsiteY95" fmla="*/ 506692 h 1353670"/>
                <a:gd name="connsiteX96" fmla="*/ 150316 w 1129553"/>
                <a:gd name="connsiteY96" fmla="*/ 506692 h 1353670"/>
                <a:gd name="connsiteX97" fmla="*/ 259147 w 1129553"/>
                <a:gd name="connsiteY97" fmla="*/ 361464 h 1353670"/>
                <a:gd name="connsiteX98" fmla="*/ 259147 w 1129553"/>
                <a:gd name="connsiteY98" fmla="*/ 361464 h 1353670"/>
                <a:gd name="connsiteX99" fmla="*/ 318494 w 1129553"/>
                <a:gd name="connsiteY99" fmla="*/ 505437 h 1353670"/>
                <a:gd name="connsiteX100" fmla="*/ 303523 w 1129553"/>
                <a:gd name="connsiteY100" fmla="*/ 484729 h 1353670"/>
                <a:gd name="connsiteX101" fmla="*/ 318494 w 1129553"/>
                <a:gd name="connsiteY101" fmla="*/ 505437 h 1353670"/>
                <a:gd name="connsiteX102" fmla="*/ 134897 w 1129553"/>
                <a:gd name="connsiteY102" fmla="*/ 402881 h 1353670"/>
                <a:gd name="connsiteX103" fmla="*/ 159549 w 1129553"/>
                <a:gd name="connsiteY103" fmla="*/ 352768 h 1353670"/>
                <a:gd name="connsiteX104" fmla="*/ 134897 w 1129553"/>
                <a:gd name="connsiteY104" fmla="*/ 402881 h 1353670"/>
                <a:gd name="connsiteX105" fmla="*/ 538577 w 1129553"/>
                <a:gd name="connsiteY105" fmla="*/ 1227544 h 1353670"/>
                <a:gd name="connsiteX106" fmla="*/ 528895 w 1129553"/>
                <a:gd name="connsiteY106" fmla="*/ 1187561 h 1353670"/>
                <a:gd name="connsiteX107" fmla="*/ 567175 w 1129553"/>
                <a:gd name="connsiteY107" fmla="*/ 1209794 h 1353670"/>
                <a:gd name="connsiteX108" fmla="*/ 538577 w 1129553"/>
                <a:gd name="connsiteY108" fmla="*/ 1227544 h 1353670"/>
                <a:gd name="connsiteX109" fmla="*/ 814511 w 1129553"/>
                <a:gd name="connsiteY109" fmla="*/ 1214455 h 1353670"/>
                <a:gd name="connsiteX110" fmla="*/ 814511 w 1129553"/>
                <a:gd name="connsiteY110" fmla="*/ 1214455 h 1353670"/>
                <a:gd name="connsiteX111" fmla="*/ 598013 w 1129553"/>
                <a:gd name="connsiteY111" fmla="*/ 1207463 h 1353670"/>
                <a:gd name="connsiteX112" fmla="*/ 598013 w 1129553"/>
                <a:gd name="connsiteY112" fmla="*/ 1207463 h 1353670"/>
                <a:gd name="connsiteX113" fmla="*/ 787707 w 1129553"/>
                <a:gd name="connsiteY113" fmla="*/ 1192851 h 1353670"/>
                <a:gd name="connsiteX114" fmla="*/ 787707 w 1129553"/>
                <a:gd name="connsiteY114" fmla="*/ 1192851 h 1353670"/>
                <a:gd name="connsiteX115" fmla="*/ 583491 w 1129553"/>
                <a:gd name="connsiteY115" fmla="*/ 1177252 h 1353670"/>
                <a:gd name="connsiteX116" fmla="*/ 583580 w 1129553"/>
                <a:gd name="connsiteY116" fmla="*/ 1152240 h 1353670"/>
                <a:gd name="connsiteX117" fmla="*/ 499222 w 1129553"/>
                <a:gd name="connsiteY117" fmla="*/ 1135387 h 1353670"/>
                <a:gd name="connsiteX118" fmla="*/ 490347 w 1129553"/>
                <a:gd name="connsiteY118" fmla="*/ 1102307 h 1353670"/>
                <a:gd name="connsiteX119" fmla="*/ 462019 w 1129553"/>
                <a:gd name="connsiteY119" fmla="*/ 1110555 h 1353670"/>
                <a:gd name="connsiteX120" fmla="*/ 430373 w 1129553"/>
                <a:gd name="connsiteY120" fmla="*/ 1046277 h 1353670"/>
                <a:gd name="connsiteX121" fmla="*/ 410561 w 1129553"/>
                <a:gd name="connsiteY121" fmla="*/ 982449 h 1353670"/>
                <a:gd name="connsiteX122" fmla="*/ 439607 w 1129553"/>
                <a:gd name="connsiteY122" fmla="*/ 941659 h 1353670"/>
                <a:gd name="connsiteX123" fmla="*/ 566726 w 1129553"/>
                <a:gd name="connsiteY123" fmla="*/ 922923 h 1353670"/>
                <a:gd name="connsiteX124" fmla="*/ 577574 w 1129553"/>
                <a:gd name="connsiteY124" fmla="*/ 966492 h 1353670"/>
                <a:gd name="connsiteX125" fmla="*/ 596758 w 1129553"/>
                <a:gd name="connsiteY125" fmla="*/ 942018 h 1353670"/>
                <a:gd name="connsiteX126" fmla="*/ 623832 w 1129553"/>
                <a:gd name="connsiteY126" fmla="*/ 927585 h 1353670"/>
                <a:gd name="connsiteX127" fmla="*/ 626073 w 1129553"/>
                <a:gd name="connsiteY127" fmla="*/ 976263 h 1353670"/>
                <a:gd name="connsiteX128" fmla="*/ 651443 w 1129553"/>
                <a:gd name="connsiteY128" fmla="*/ 1082136 h 1353670"/>
                <a:gd name="connsiteX129" fmla="*/ 611550 w 1129553"/>
                <a:gd name="connsiteY129" fmla="*/ 1144889 h 1353670"/>
                <a:gd name="connsiteX130" fmla="*/ 583491 w 1129553"/>
                <a:gd name="connsiteY130" fmla="*/ 1177252 h 1353670"/>
                <a:gd name="connsiteX131" fmla="*/ 820159 w 1129553"/>
                <a:gd name="connsiteY131" fmla="*/ 1182989 h 1353670"/>
                <a:gd name="connsiteX132" fmla="*/ 820159 w 1129553"/>
                <a:gd name="connsiteY132" fmla="*/ 1182989 h 1353670"/>
                <a:gd name="connsiteX133" fmla="*/ 928273 w 1129553"/>
                <a:gd name="connsiteY133" fmla="*/ 1181286 h 1353670"/>
                <a:gd name="connsiteX134" fmla="*/ 864355 w 1129553"/>
                <a:gd name="connsiteY134" fmla="*/ 1133594 h 1353670"/>
                <a:gd name="connsiteX135" fmla="*/ 870989 w 1129553"/>
                <a:gd name="connsiteY135" fmla="*/ 1113692 h 1353670"/>
                <a:gd name="connsiteX136" fmla="*/ 862651 w 1129553"/>
                <a:gd name="connsiteY136" fmla="*/ 1088322 h 1353670"/>
                <a:gd name="connsiteX137" fmla="*/ 758661 w 1129553"/>
                <a:gd name="connsiteY137" fmla="*/ 1078551 h 1353670"/>
                <a:gd name="connsiteX138" fmla="*/ 731498 w 1129553"/>
                <a:gd name="connsiteY138" fmla="*/ 1023507 h 1353670"/>
                <a:gd name="connsiteX139" fmla="*/ 725850 w 1129553"/>
                <a:gd name="connsiteY139" fmla="*/ 951700 h 1353670"/>
                <a:gd name="connsiteX140" fmla="*/ 716437 w 1129553"/>
                <a:gd name="connsiteY140" fmla="*/ 899615 h 1353670"/>
                <a:gd name="connsiteX141" fmla="*/ 705142 w 1129553"/>
                <a:gd name="connsiteY141" fmla="*/ 878100 h 1353670"/>
                <a:gd name="connsiteX142" fmla="*/ 694653 w 1129553"/>
                <a:gd name="connsiteY142" fmla="*/ 847620 h 1353670"/>
                <a:gd name="connsiteX143" fmla="*/ 740104 w 1129553"/>
                <a:gd name="connsiteY143" fmla="*/ 857840 h 1353670"/>
                <a:gd name="connsiteX144" fmla="*/ 790934 w 1129553"/>
                <a:gd name="connsiteY144" fmla="*/ 811851 h 1353670"/>
                <a:gd name="connsiteX145" fmla="*/ 764667 w 1129553"/>
                <a:gd name="connsiteY145" fmla="*/ 748560 h 1353670"/>
                <a:gd name="connsiteX146" fmla="*/ 889187 w 1129553"/>
                <a:gd name="connsiteY146" fmla="*/ 758959 h 1353670"/>
                <a:gd name="connsiteX147" fmla="*/ 859514 w 1129553"/>
                <a:gd name="connsiteY147" fmla="*/ 786301 h 1353670"/>
                <a:gd name="connsiteX148" fmla="*/ 853059 w 1129553"/>
                <a:gd name="connsiteY148" fmla="*/ 825925 h 1353670"/>
                <a:gd name="connsiteX149" fmla="*/ 890352 w 1129553"/>
                <a:gd name="connsiteY149" fmla="*/ 859812 h 1353670"/>
                <a:gd name="connsiteX150" fmla="*/ 924329 w 1129553"/>
                <a:gd name="connsiteY150" fmla="*/ 810775 h 1353670"/>
                <a:gd name="connsiteX151" fmla="*/ 943513 w 1129553"/>
                <a:gd name="connsiteY151" fmla="*/ 804948 h 1353670"/>
                <a:gd name="connsiteX152" fmla="*/ 939300 w 1129553"/>
                <a:gd name="connsiteY152" fmla="*/ 869583 h 1353670"/>
                <a:gd name="connsiteX153" fmla="*/ 929259 w 1129553"/>
                <a:gd name="connsiteY153" fmla="*/ 764786 h 1353670"/>
                <a:gd name="connsiteX154" fmla="*/ 981434 w 1129553"/>
                <a:gd name="connsiteY154" fmla="*/ 695130 h 1353670"/>
                <a:gd name="connsiteX155" fmla="*/ 1079149 w 1129553"/>
                <a:gd name="connsiteY155" fmla="*/ 745422 h 1353670"/>
                <a:gd name="connsiteX156" fmla="*/ 1091969 w 1129553"/>
                <a:gd name="connsiteY156" fmla="*/ 877024 h 1353670"/>
                <a:gd name="connsiteX157" fmla="*/ 1060682 w 1129553"/>
                <a:gd name="connsiteY157" fmla="*/ 899615 h 1353670"/>
                <a:gd name="connsiteX158" fmla="*/ 1011017 w 1129553"/>
                <a:gd name="connsiteY158" fmla="*/ 990159 h 1353670"/>
                <a:gd name="connsiteX159" fmla="*/ 983496 w 1129553"/>
                <a:gd name="connsiteY159" fmla="*/ 1072365 h 1353670"/>
                <a:gd name="connsiteX160" fmla="*/ 971393 w 1129553"/>
                <a:gd name="connsiteY160" fmla="*/ 1136283 h 1353670"/>
                <a:gd name="connsiteX161" fmla="*/ 928273 w 1129553"/>
                <a:gd name="connsiteY161" fmla="*/ 1181286 h 1353670"/>
                <a:gd name="connsiteX162" fmla="*/ 956781 w 1129553"/>
                <a:gd name="connsiteY162" fmla="*/ 1100514 h 1353670"/>
                <a:gd name="connsiteX163" fmla="*/ 956781 w 1129553"/>
                <a:gd name="connsiteY163" fmla="*/ 1100514 h 1353670"/>
                <a:gd name="connsiteX164" fmla="*/ 547990 w 1129553"/>
                <a:gd name="connsiteY164" fmla="*/ 1177521 h 1353670"/>
                <a:gd name="connsiteX165" fmla="*/ 547990 w 1129553"/>
                <a:gd name="connsiteY165" fmla="*/ 1177521 h 1353670"/>
                <a:gd name="connsiteX166" fmla="*/ 513207 w 1129553"/>
                <a:gd name="connsiteY166" fmla="*/ 1150447 h 1353670"/>
                <a:gd name="connsiteX167" fmla="*/ 513207 w 1129553"/>
                <a:gd name="connsiteY167" fmla="*/ 1150447 h 1353670"/>
                <a:gd name="connsiteX168" fmla="*/ 983585 w 1129553"/>
                <a:gd name="connsiteY168" fmla="*/ 1149103 h 1353670"/>
                <a:gd name="connsiteX169" fmla="*/ 983585 w 1129553"/>
                <a:gd name="connsiteY169" fmla="*/ 1149103 h 1353670"/>
                <a:gd name="connsiteX170" fmla="*/ 487747 w 1129553"/>
                <a:gd name="connsiteY170" fmla="*/ 1142738 h 1353670"/>
                <a:gd name="connsiteX171" fmla="*/ 487747 w 1129553"/>
                <a:gd name="connsiteY171" fmla="*/ 1142738 h 1353670"/>
                <a:gd name="connsiteX172" fmla="*/ 88459 w 1129553"/>
                <a:gd name="connsiteY172" fmla="*/ 1122119 h 1353670"/>
                <a:gd name="connsiteX173" fmla="*/ 118133 w 1129553"/>
                <a:gd name="connsiteY173" fmla="*/ 1076758 h 1353670"/>
                <a:gd name="connsiteX174" fmla="*/ 88459 w 1129553"/>
                <a:gd name="connsiteY174" fmla="*/ 1122119 h 1353670"/>
                <a:gd name="connsiteX175" fmla="*/ 344940 w 1129553"/>
                <a:gd name="connsiteY175" fmla="*/ 1110734 h 1353670"/>
                <a:gd name="connsiteX176" fmla="*/ 344940 w 1129553"/>
                <a:gd name="connsiteY176" fmla="*/ 1110734 h 1353670"/>
                <a:gd name="connsiteX177" fmla="*/ 742166 w 1129553"/>
                <a:gd name="connsiteY177" fmla="*/ 1086260 h 1353670"/>
                <a:gd name="connsiteX178" fmla="*/ 742166 w 1129553"/>
                <a:gd name="connsiteY178" fmla="*/ 1086260 h 1353670"/>
                <a:gd name="connsiteX179" fmla="*/ 106658 w 1129553"/>
                <a:gd name="connsiteY179" fmla="*/ 1038747 h 1353670"/>
                <a:gd name="connsiteX180" fmla="*/ 106658 w 1129553"/>
                <a:gd name="connsiteY180" fmla="*/ 1038747 h 1353670"/>
                <a:gd name="connsiteX181" fmla="*/ 407693 w 1129553"/>
                <a:gd name="connsiteY181" fmla="*/ 1029065 h 1353670"/>
                <a:gd name="connsiteX182" fmla="*/ 407693 w 1129553"/>
                <a:gd name="connsiteY182" fmla="*/ 1029065 h 1353670"/>
                <a:gd name="connsiteX183" fmla="*/ 680937 w 1129553"/>
                <a:gd name="connsiteY183" fmla="*/ 1028797 h 1353670"/>
                <a:gd name="connsiteX184" fmla="*/ 680937 w 1129553"/>
                <a:gd name="connsiteY184" fmla="*/ 1028797 h 1353670"/>
                <a:gd name="connsiteX185" fmla="*/ 80301 w 1129553"/>
                <a:gd name="connsiteY185" fmla="*/ 1004412 h 1353670"/>
                <a:gd name="connsiteX186" fmla="*/ 92942 w 1129553"/>
                <a:gd name="connsiteY186" fmla="*/ 976084 h 1353670"/>
                <a:gd name="connsiteX187" fmla="*/ 80301 w 1129553"/>
                <a:gd name="connsiteY187" fmla="*/ 1004412 h 1353670"/>
                <a:gd name="connsiteX188" fmla="*/ 1116084 w 1129553"/>
                <a:gd name="connsiteY188" fmla="*/ 907056 h 1353670"/>
                <a:gd name="connsiteX189" fmla="*/ 1116084 w 1129553"/>
                <a:gd name="connsiteY189" fmla="*/ 907056 h 1353670"/>
                <a:gd name="connsiteX190" fmla="*/ 520827 w 1129553"/>
                <a:gd name="connsiteY190" fmla="*/ 845558 h 1353670"/>
                <a:gd name="connsiteX191" fmla="*/ 528626 w 1129553"/>
                <a:gd name="connsiteY191" fmla="*/ 847261 h 1353670"/>
                <a:gd name="connsiteX192" fmla="*/ 520827 w 1129553"/>
                <a:gd name="connsiteY192" fmla="*/ 845558 h 1353670"/>
                <a:gd name="connsiteX193" fmla="*/ 589228 w 1129553"/>
                <a:gd name="connsiteY193" fmla="*/ 839641 h 1353670"/>
                <a:gd name="connsiteX194" fmla="*/ 586001 w 1129553"/>
                <a:gd name="connsiteY194" fmla="*/ 755014 h 1353670"/>
                <a:gd name="connsiteX195" fmla="*/ 620604 w 1129553"/>
                <a:gd name="connsiteY195" fmla="*/ 803334 h 1353670"/>
                <a:gd name="connsiteX196" fmla="*/ 589228 w 1129553"/>
                <a:gd name="connsiteY196" fmla="*/ 839641 h 1353670"/>
                <a:gd name="connsiteX197" fmla="*/ 731767 w 1129553"/>
                <a:gd name="connsiteY197" fmla="*/ 796252 h 1353670"/>
                <a:gd name="connsiteX198" fmla="*/ 742973 w 1129553"/>
                <a:gd name="connsiteY198" fmla="*/ 801900 h 1353670"/>
                <a:gd name="connsiteX199" fmla="*/ 731767 w 1129553"/>
                <a:gd name="connsiteY199" fmla="*/ 796252 h 1353670"/>
                <a:gd name="connsiteX200" fmla="*/ 560899 w 1129553"/>
                <a:gd name="connsiteY200" fmla="*/ 768909 h 1353670"/>
                <a:gd name="connsiteX201" fmla="*/ 560899 w 1129553"/>
                <a:gd name="connsiteY201" fmla="*/ 768909 h 1353670"/>
                <a:gd name="connsiteX202" fmla="*/ 826434 w 1129553"/>
                <a:gd name="connsiteY202" fmla="*/ 452724 h 1353670"/>
                <a:gd name="connsiteX203" fmla="*/ 841136 w 1129553"/>
                <a:gd name="connsiteY203" fmla="*/ 454159 h 1353670"/>
                <a:gd name="connsiteX204" fmla="*/ 826434 w 1129553"/>
                <a:gd name="connsiteY204" fmla="*/ 452724 h 1353670"/>
                <a:gd name="connsiteX205" fmla="*/ 700121 w 1129553"/>
                <a:gd name="connsiteY205" fmla="*/ 238109 h 1353670"/>
                <a:gd name="connsiteX206" fmla="*/ 748620 w 1129553"/>
                <a:gd name="connsiteY206" fmla="*/ 193196 h 1353670"/>
                <a:gd name="connsiteX207" fmla="*/ 700121 w 1129553"/>
                <a:gd name="connsiteY207" fmla="*/ 238109 h 135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129553" h="1353670">
                  <a:moveTo>
                    <a:pt x="916350" y="1342382"/>
                  </a:moveTo>
                  <a:cubicBezTo>
                    <a:pt x="897883" y="1313964"/>
                    <a:pt x="912316" y="1293076"/>
                    <a:pt x="893311" y="1318356"/>
                  </a:cubicBezTo>
                  <a:cubicBezTo>
                    <a:pt x="858079" y="1288056"/>
                    <a:pt x="826255" y="1335838"/>
                    <a:pt x="799809" y="1328128"/>
                  </a:cubicBezTo>
                  <a:cubicBezTo>
                    <a:pt x="772735" y="1291731"/>
                    <a:pt x="701645" y="1291373"/>
                    <a:pt x="694563" y="1248521"/>
                  </a:cubicBezTo>
                  <a:cubicBezTo>
                    <a:pt x="745483" y="1249508"/>
                    <a:pt x="673317" y="1195988"/>
                    <a:pt x="728808" y="1181555"/>
                  </a:cubicBezTo>
                  <a:cubicBezTo>
                    <a:pt x="779997" y="1155288"/>
                    <a:pt x="806353" y="1270754"/>
                    <a:pt x="850818" y="1220731"/>
                  </a:cubicBezTo>
                  <a:cubicBezTo>
                    <a:pt x="848667" y="1188547"/>
                    <a:pt x="895193" y="1238033"/>
                    <a:pt x="867941" y="1196885"/>
                  </a:cubicBezTo>
                  <a:cubicBezTo>
                    <a:pt x="861128" y="1169632"/>
                    <a:pt x="915633" y="1186844"/>
                    <a:pt x="932666" y="1195182"/>
                  </a:cubicBezTo>
                  <a:cubicBezTo>
                    <a:pt x="953643" y="1220103"/>
                    <a:pt x="978744" y="1196257"/>
                    <a:pt x="941541" y="1198229"/>
                  </a:cubicBezTo>
                  <a:cubicBezTo>
                    <a:pt x="942258" y="1173308"/>
                    <a:pt x="971842" y="1207104"/>
                    <a:pt x="969242" y="1177879"/>
                  </a:cubicBezTo>
                  <a:cubicBezTo>
                    <a:pt x="999722" y="1173038"/>
                    <a:pt x="998018" y="1160577"/>
                    <a:pt x="1005997" y="1140228"/>
                  </a:cubicBezTo>
                  <a:cubicBezTo>
                    <a:pt x="1027512" y="1146862"/>
                    <a:pt x="1103444" y="1169542"/>
                    <a:pt x="1056289" y="1191685"/>
                  </a:cubicBezTo>
                  <a:cubicBezTo>
                    <a:pt x="1019534" y="1165956"/>
                    <a:pt x="985737" y="1226916"/>
                    <a:pt x="970766" y="1216159"/>
                  </a:cubicBezTo>
                  <a:cubicBezTo>
                    <a:pt x="977848" y="1258741"/>
                    <a:pt x="908102" y="1296303"/>
                    <a:pt x="932576" y="1349105"/>
                  </a:cubicBezTo>
                  <a:cubicBezTo>
                    <a:pt x="926480" y="1350361"/>
                    <a:pt x="920384" y="1346595"/>
                    <a:pt x="916350" y="1342382"/>
                  </a:cubicBezTo>
                  <a:close/>
                  <a:moveTo>
                    <a:pt x="910702" y="1287518"/>
                  </a:moveTo>
                  <a:cubicBezTo>
                    <a:pt x="902186" y="1254618"/>
                    <a:pt x="890621" y="1317191"/>
                    <a:pt x="910702" y="1287518"/>
                  </a:cubicBezTo>
                  <a:close/>
                  <a:moveTo>
                    <a:pt x="897076" y="1253183"/>
                  </a:moveTo>
                  <a:cubicBezTo>
                    <a:pt x="889277" y="1247087"/>
                    <a:pt x="904517" y="1266720"/>
                    <a:pt x="897076" y="1253183"/>
                  </a:cubicBezTo>
                  <a:close/>
                  <a:moveTo>
                    <a:pt x="892325" y="1241977"/>
                  </a:moveTo>
                  <a:cubicBezTo>
                    <a:pt x="870809" y="1197781"/>
                    <a:pt x="889815" y="1261699"/>
                    <a:pt x="892325" y="1241977"/>
                  </a:cubicBezTo>
                  <a:close/>
                  <a:moveTo>
                    <a:pt x="613522" y="1277119"/>
                  </a:moveTo>
                  <a:cubicBezTo>
                    <a:pt x="600972" y="1249597"/>
                    <a:pt x="601778" y="1224944"/>
                    <a:pt x="621949" y="1208718"/>
                  </a:cubicBezTo>
                  <a:cubicBezTo>
                    <a:pt x="616929" y="1168377"/>
                    <a:pt x="663187" y="1144172"/>
                    <a:pt x="674482" y="1105803"/>
                  </a:cubicBezTo>
                  <a:cubicBezTo>
                    <a:pt x="697253" y="1156812"/>
                    <a:pt x="632258" y="1211945"/>
                    <a:pt x="629479" y="1268333"/>
                  </a:cubicBezTo>
                  <a:cubicBezTo>
                    <a:pt x="629569" y="1274071"/>
                    <a:pt x="617556" y="1288414"/>
                    <a:pt x="613522" y="1277119"/>
                  </a:cubicBezTo>
                  <a:close/>
                  <a:moveTo>
                    <a:pt x="316880" y="1237584"/>
                  </a:moveTo>
                  <a:cubicBezTo>
                    <a:pt x="297068" y="1232206"/>
                    <a:pt x="264168" y="1244846"/>
                    <a:pt x="254486" y="1214366"/>
                  </a:cubicBezTo>
                  <a:cubicBezTo>
                    <a:pt x="215131" y="1198767"/>
                    <a:pt x="165914" y="1198498"/>
                    <a:pt x="132207" y="1191954"/>
                  </a:cubicBezTo>
                  <a:cubicBezTo>
                    <a:pt x="119029" y="1138793"/>
                    <a:pt x="147447" y="1089308"/>
                    <a:pt x="130593" y="1037313"/>
                  </a:cubicBezTo>
                  <a:cubicBezTo>
                    <a:pt x="153453" y="968195"/>
                    <a:pt x="80660" y="957885"/>
                    <a:pt x="54573" y="912434"/>
                  </a:cubicBezTo>
                  <a:cubicBezTo>
                    <a:pt x="27410" y="888499"/>
                    <a:pt x="87832" y="987828"/>
                    <a:pt x="42291" y="941301"/>
                  </a:cubicBezTo>
                  <a:cubicBezTo>
                    <a:pt x="-39288" y="914675"/>
                    <a:pt x="51973" y="843137"/>
                    <a:pt x="26872" y="784777"/>
                  </a:cubicBezTo>
                  <a:cubicBezTo>
                    <a:pt x="20686" y="757166"/>
                    <a:pt x="29472" y="716556"/>
                    <a:pt x="36733" y="769806"/>
                  </a:cubicBezTo>
                  <a:cubicBezTo>
                    <a:pt x="20238" y="825208"/>
                    <a:pt x="100651" y="774467"/>
                    <a:pt x="70082" y="751070"/>
                  </a:cubicBezTo>
                  <a:cubicBezTo>
                    <a:pt x="78688" y="725789"/>
                    <a:pt x="21672" y="651203"/>
                    <a:pt x="31444" y="717900"/>
                  </a:cubicBezTo>
                  <a:cubicBezTo>
                    <a:pt x="4819" y="763710"/>
                    <a:pt x="19252" y="665098"/>
                    <a:pt x="21403" y="646362"/>
                  </a:cubicBezTo>
                  <a:cubicBezTo>
                    <a:pt x="25079" y="611220"/>
                    <a:pt x="20597" y="543716"/>
                    <a:pt x="62820" y="597594"/>
                  </a:cubicBezTo>
                  <a:cubicBezTo>
                    <a:pt x="79584" y="578141"/>
                    <a:pt x="11363" y="569176"/>
                    <a:pt x="27320" y="542550"/>
                  </a:cubicBezTo>
                  <a:cubicBezTo>
                    <a:pt x="23196" y="514491"/>
                    <a:pt x="32878" y="425651"/>
                    <a:pt x="59683" y="436677"/>
                  </a:cubicBezTo>
                  <a:cubicBezTo>
                    <a:pt x="47849" y="489480"/>
                    <a:pt x="90432" y="478363"/>
                    <a:pt x="122705" y="493245"/>
                  </a:cubicBezTo>
                  <a:cubicBezTo>
                    <a:pt x="132297" y="462855"/>
                    <a:pt x="74026" y="434347"/>
                    <a:pt x="72144" y="410680"/>
                  </a:cubicBezTo>
                  <a:cubicBezTo>
                    <a:pt x="60221" y="455682"/>
                    <a:pt x="51973" y="360029"/>
                    <a:pt x="79584" y="349271"/>
                  </a:cubicBezTo>
                  <a:cubicBezTo>
                    <a:pt x="109706" y="302476"/>
                    <a:pt x="142606" y="242054"/>
                    <a:pt x="203835" y="259894"/>
                  </a:cubicBezTo>
                  <a:cubicBezTo>
                    <a:pt x="256458" y="226993"/>
                    <a:pt x="330417" y="276120"/>
                    <a:pt x="370937" y="211663"/>
                  </a:cubicBezTo>
                  <a:cubicBezTo>
                    <a:pt x="408679" y="165944"/>
                    <a:pt x="425981" y="106597"/>
                    <a:pt x="469549" y="65091"/>
                  </a:cubicBezTo>
                  <a:cubicBezTo>
                    <a:pt x="534274" y="91178"/>
                    <a:pt x="568071" y="3862"/>
                    <a:pt x="622666" y="7716"/>
                  </a:cubicBezTo>
                  <a:cubicBezTo>
                    <a:pt x="606978" y="30666"/>
                    <a:pt x="547094" y="84723"/>
                    <a:pt x="600165" y="116817"/>
                  </a:cubicBezTo>
                  <a:cubicBezTo>
                    <a:pt x="597027" y="172756"/>
                    <a:pt x="612805" y="232372"/>
                    <a:pt x="569326" y="277643"/>
                  </a:cubicBezTo>
                  <a:cubicBezTo>
                    <a:pt x="537950" y="330087"/>
                    <a:pt x="527730" y="389972"/>
                    <a:pt x="547811" y="449138"/>
                  </a:cubicBezTo>
                  <a:cubicBezTo>
                    <a:pt x="528358" y="434257"/>
                    <a:pt x="492499" y="447256"/>
                    <a:pt x="539026" y="455682"/>
                  </a:cubicBezTo>
                  <a:cubicBezTo>
                    <a:pt x="581070" y="471192"/>
                    <a:pt x="517331" y="489211"/>
                    <a:pt x="560093" y="510995"/>
                  </a:cubicBezTo>
                  <a:cubicBezTo>
                    <a:pt x="601868" y="544165"/>
                    <a:pt x="672600" y="482218"/>
                    <a:pt x="693398" y="555549"/>
                  </a:cubicBezTo>
                  <a:cubicBezTo>
                    <a:pt x="684612" y="604766"/>
                    <a:pt x="643823" y="649858"/>
                    <a:pt x="627238" y="684193"/>
                  </a:cubicBezTo>
                  <a:cubicBezTo>
                    <a:pt x="619708" y="656850"/>
                    <a:pt x="610743" y="639549"/>
                    <a:pt x="593800" y="671912"/>
                  </a:cubicBezTo>
                  <a:cubicBezTo>
                    <a:pt x="608323" y="715749"/>
                    <a:pt x="572105" y="694502"/>
                    <a:pt x="574974" y="669401"/>
                  </a:cubicBezTo>
                  <a:cubicBezTo>
                    <a:pt x="548887" y="698895"/>
                    <a:pt x="535350" y="640176"/>
                    <a:pt x="569864" y="640087"/>
                  </a:cubicBezTo>
                  <a:cubicBezTo>
                    <a:pt x="569237" y="590781"/>
                    <a:pt x="501912" y="687689"/>
                    <a:pt x="531316" y="718528"/>
                  </a:cubicBezTo>
                  <a:cubicBezTo>
                    <a:pt x="530061" y="743898"/>
                    <a:pt x="521993" y="828435"/>
                    <a:pt x="497250" y="805665"/>
                  </a:cubicBezTo>
                  <a:cubicBezTo>
                    <a:pt x="481114" y="759676"/>
                    <a:pt x="424457" y="829242"/>
                    <a:pt x="478603" y="809788"/>
                  </a:cubicBezTo>
                  <a:cubicBezTo>
                    <a:pt x="453861" y="778143"/>
                    <a:pt x="508097" y="805396"/>
                    <a:pt x="475376" y="827539"/>
                  </a:cubicBezTo>
                  <a:cubicBezTo>
                    <a:pt x="488554" y="875948"/>
                    <a:pt x="405183" y="889844"/>
                    <a:pt x="384653" y="863577"/>
                  </a:cubicBezTo>
                  <a:cubicBezTo>
                    <a:pt x="330775" y="845289"/>
                    <a:pt x="433242" y="902035"/>
                    <a:pt x="424905" y="900870"/>
                  </a:cubicBezTo>
                  <a:cubicBezTo>
                    <a:pt x="422126" y="940853"/>
                    <a:pt x="310963" y="943452"/>
                    <a:pt x="378737" y="957348"/>
                  </a:cubicBezTo>
                  <a:cubicBezTo>
                    <a:pt x="354353" y="990607"/>
                    <a:pt x="365648" y="1050401"/>
                    <a:pt x="402045" y="1053360"/>
                  </a:cubicBezTo>
                  <a:cubicBezTo>
                    <a:pt x="379454" y="1069317"/>
                    <a:pt x="365917" y="1090384"/>
                    <a:pt x="338485" y="1097645"/>
                  </a:cubicBezTo>
                  <a:cubicBezTo>
                    <a:pt x="361076" y="1115216"/>
                    <a:pt x="315267" y="1149820"/>
                    <a:pt x="342161" y="1143097"/>
                  </a:cubicBezTo>
                  <a:cubicBezTo>
                    <a:pt x="372551" y="1146682"/>
                    <a:pt x="377571" y="1158785"/>
                    <a:pt x="369682" y="1132607"/>
                  </a:cubicBezTo>
                  <a:cubicBezTo>
                    <a:pt x="406169" y="1105176"/>
                    <a:pt x="439876" y="1158964"/>
                    <a:pt x="467487" y="1174831"/>
                  </a:cubicBezTo>
                  <a:cubicBezTo>
                    <a:pt x="487658" y="1212394"/>
                    <a:pt x="433780" y="1236777"/>
                    <a:pt x="403569" y="1206387"/>
                  </a:cubicBezTo>
                  <a:cubicBezTo>
                    <a:pt x="385639" y="1208807"/>
                    <a:pt x="398728" y="1255782"/>
                    <a:pt x="362152" y="1226827"/>
                  </a:cubicBezTo>
                  <a:cubicBezTo>
                    <a:pt x="346822" y="1216248"/>
                    <a:pt x="320825" y="1254259"/>
                    <a:pt x="316880" y="1237584"/>
                  </a:cubicBezTo>
                  <a:close/>
                  <a:moveTo>
                    <a:pt x="401148" y="1168108"/>
                  </a:moveTo>
                  <a:cubicBezTo>
                    <a:pt x="386267" y="1142559"/>
                    <a:pt x="369772" y="1169184"/>
                    <a:pt x="401148" y="1168108"/>
                  </a:cubicBezTo>
                  <a:close/>
                  <a:moveTo>
                    <a:pt x="165108" y="521125"/>
                  </a:moveTo>
                  <a:cubicBezTo>
                    <a:pt x="190029" y="499879"/>
                    <a:pt x="142427" y="464289"/>
                    <a:pt x="189043" y="445373"/>
                  </a:cubicBezTo>
                  <a:cubicBezTo>
                    <a:pt x="204014" y="431478"/>
                    <a:pt x="230998" y="442863"/>
                    <a:pt x="199174" y="429147"/>
                  </a:cubicBezTo>
                  <a:cubicBezTo>
                    <a:pt x="219792" y="407811"/>
                    <a:pt x="236825" y="363346"/>
                    <a:pt x="254755" y="384144"/>
                  </a:cubicBezTo>
                  <a:cubicBezTo>
                    <a:pt x="217103" y="402163"/>
                    <a:pt x="301102" y="391765"/>
                    <a:pt x="273670" y="436229"/>
                  </a:cubicBezTo>
                  <a:cubicBezTo>
                    <a:pt x="256279" y="453262"/>
                    <a:pt x="249555" y="519512"/>
                    <a:pt x="270443" y="470923"/>
                  </a:cubicBezTo>
                  <a:cubicBezTo>
                    <a:pt x="276270" y="461868"/>
                    <a:pt x="333465" y="483473"/>
                    <a:pt x="301102" y="441519"/>
                  </a:cubicBezTo>
                  <a:cubicBezTo>
                    <a:pt x="261389" y="459269"/>
                    <a:pt x="306391" y="408977"/>
                    <a:pt x="278601" y="392840"/>
                  </a:cubicBezTo>
                  <a:cubicBezTo>
                    <a:pt x="269278" y="337707"/>
                    <a:pt x="329969" y="282753"/>
                    <a:pt x="379633" y="322109"/>
                  </a:cubicBezTo>
                  <a:cubicBezTo>
                    <a:pt x="361166" y="353843"/>
                    <a:pt x="415671" y="270024"/>
                    <a:pt x="443731" y="293870"/>
                  </a:cubicBezTo>
                  <a:cubicBezTo>
                    <a:pt x="443193" y="286608"/>
                    <a:pt x="422843" y="301131"/>
                    <a:pt x="431449" y="279885"/>
                  </a:cubicBezTo>
                  <a:cubicBezTo>
                    <a:pt x="392184" y="306151"/>
                    <a:pt x="336602" y="288581"/>
                    <a:pt x="294379" y="320764"/>
                  </a:cubicBezTo>
                  <a:cubicBezTo>
                    <a:pt x="265064" y="273161"/>
                    <a:pt x="204463" y="330177"/>
                    <a:pt x="174341" y="332597"/>
                  </a:cubicBezTo>
                  <a:cubicBezTo>
                    <a:pt x="139917" y="380469"/>
                    <a:pt x="212262" y="335286"/>
                    <a:pt x="226516" y="322646"/>
                  </a:cubicBezTo>
                  <a:cubicBezTo>
                    <a:pt x="229833" y="356174"/>
                    <a:pt x="204283" y="373476"/>
                    <a:pt x="215041" y="400908"/>
                  </a:cubicBezTo>
                  <a:cubicBezTo>
                    <a:pt x="198187" y="426906"/>
                    <a:pt x="169859" y="464916"/>
                    <a:pt x="146192" y="433540"/>
                  </a:cubicBezTo>
                  <a:cubicBezTo>
                    <a:pt x="128083" y="437305"/>
                    <a:pt x="157846" y="408977"/>
                    <a:pt x="128711" y="412831"/>
                  </a:cubicBezTo>
                  <a:cubicBezTo>
                    <a:pt x="143234" y="447794"/>
                    <a:pt x="59593" y="446180"/>
                    <a:pt x="124408" y="443401"/>
                  </a:cubicBezTo>
                  <a:cubicBezTo>
                    <a:pt x="146730" y="437305"/>
                    <a:pt x="157398" y="468592"/>
                    <a:pt x="144668" y="460434"/>
                  </a:cubicBezTo>
                  <a:cubicBezTo>
                    <a:pt x="143144" y="486790"/>
                    <a:pt x="124318" y="482218"/>
                    <a:pt x="144399" y="509023"/>
                  </a:cubicBezTo>
                  <a:cubicBezTo>
                    <a:pt x="142606" y="520228"/>
                    <a:pt x="157308" y="528297"/>
                    <a:pt x="165108" y="521125"/>
                  </a:cubicBezTo>
                  <a:close/>
                  <a:moveTo>
                    <a:pt x="150316" y="506692"/>
                  </a:moveTo>
                  <a:cubicBezTo>
                    <a:pt x="141620" y="464378"/>
                    <a:pt x="179362" y="491003"/>
                    <a:pt x="150316" y="506692"/>
                  </a:cubicBezTo>
                  <a:close/>
                  <a:moveTo>
                    <a:pt x="259147" y="361464"/>
                  </a:moveTo>
                  <a:cubicBezTo>
                    <a:pt x="255472" y="335286"/>
                    <a:pt x="283083" y="372670"/>
                    <a:pt x="259147" y="361464"/>
                  </a:cubicBezTo>
                  <a:close/>
                  <a:moveTo>
                    <a:pt x="318494" y="505437"/>
                  </a:moveTo>
                  <a:cubicBezTo>
                    <a:pt x="333375" y="495934"/>
                    <a:pt x="283531" y="515208"/>
                    <a:pt x="303523" y="484729"/>
                  </a:cubicBezTo>
                  <a:cubicBezTo>
                    <a:pt x="287117" y="492886"/>
                    <a:pt x="303433" y="517181"/>
                    <a:pt x="318494" y="505437"/>
                  </a:cubicBezTo>
                  <a:close/>
                  <a:moveTo>
                    <a:pt x="134897" y="402881"/>
                  </a:moveTo>
                  <a:cubicBezTo>
                    <a:pt x="162239" y="390240"/>
                    <a:pt x="151840" y="383248"/>
                    <a:pt x="159549" y="352768"/>
                  </a:cubicBezTo>
                  <a:cubicBezTo>
                    <a:pt x="156860" y="362450"/>
                    <a:pt x="101996" y="419286"/>
                    <a:pt x="134897" y="402881"/>
                  </a:cubicBezTo>
                  <a:close/>
                  <a:moveTo>
                    <a:pt x="538577" y="1227544"/>
                  </a:moveTo>
                  <a:cubicBezTo>
                    <a:pt x="512669" y="1215710"/>
                    <a:pt x="480396" y="1144710"/>
                    <a:pt x="528895" y="1187561"/>
                  </a:cubicBezTo>
                  <a:cubicBezTo>
                    <a:pt x="546825" y="1203698"/>
                    <a:pt x="553459" y="1197153"/>
                    <a:pt x="567175" y="1209794"/>
                  </a:cubicBezTo>
                  <a:cubicBezTo>
                    <a:pt x="605544" y="1210332"/>
                    <a:pt x="545570" y="1262148"/>
                    <a:pt x="538577" y="1227544"/>
                  </a:cubicBezTo>
                  <a:close/>
                  <a:moveTo>
                    <a:pt x="814511" y="1214455"/>
                  </a:moveTo>
                  <a:cubicBezTo>
                    <a:pt x="802319" y="1199215"/>
                    <a:pt x="839254" y="1207911"/>
                    <a:pt x="814511" y="1214455"/>
                  </a:cubicBezTo>
                  <a:close/>
                  <a:moveTo>
                    <a:pt x="598013" y="1207463"/>
                  </a:moveTo>
                  <a:cubicBezTo>
                    <a:pt x="592186" y="1166853"/>
                    <a:pt x="620873" y="1224855"/>
                    <a:pt x="598013" y="1207463"/>
                  </a:cubicBezTo>
                  <a:close/>
                  <a:moveTo>
                    <a:pt x="787707" y="1192851"/>
                  </a:moveTo>
                  <a:cubicBezTo>
                    <a:pt x="777935" y="1160936"/>
                    <a:pt x="833785" y="1188279"/>
                    <a:pt x="787707" y="1192851"/>
                  </a:cubicBezTo>
                  <a:close/>
                  <a:moveTo>
                    <a:pt x="583491" y="1177252"/>
                  </a:moveTo>
                  <a:cubicBezTo>
                    <a:pt x="563051" y="1150806"/>
                    <a:pt x="638086" y="1133952"/>
                    <a:pt x="583580" y="1152240"/>
                  </a:cubicBezTo>
                  <a:cubicBezTo>
                    <a:pt x="551755" y="1147848"/>
                    <a:pt x="510518" y="1125077"/>
                    <a:pt x="499222" y="1135387"/>
                  </a:cubicBezTo>
                  <a:cubicBezTo>
                    <a:pt x="466949" y="1130098"/>
                    <a:pt x="475914" y="1114499"/>
                    <a:pt x="490347" y="1102307"/>
                  </a:cubicBezTo>
                  <a:cubicBezTo>
                    <a:pt x="471701" y="1074785"/>
                    <a:pt x="454219" y="1084288"/>
                    <a:pt x="462019" y="1110555"/>
                  </a:cubicBezTo>
                  <a:cubicBezTo>
                    <a:pt x="439338" y="1090473"/>
                    <a:pt x="449289" y="1069048"/>
                    <a:pt x="430373" y="1046277"/>
                  </a:cubicBezTo>
                  <a:cubicBezTo>
                    <a:pt x="439338" y="1013646"/>
                    <a:pt x="396487" y="1006205"/>
                    <a:pt x="410561" y="982449"/>
                  </a:cubicBezTo>
                  <a:cubicBezTo>
                    <a:pt x="354801" y="967388"/>
                    <a:pt x="407872" y="901318"/>
                    <a:pt x="439607" y="941659"/>
                  </a:cubicBezTo>
                  <a:cubicBezTo>
                    <a:pt x="484699" y="924268"/>
                    <a:pt x="533736" y="871466"/>
                    <a:pt x="566726" y="922923"/>
                  </a:cubicBezTo>
                  <a:cubicBezTo>
                    <a:pt x="617556" y="922744"/>
                    <a:pt x="544584" y="989620"/>
                    <a:pt x="577574" y="966492"/>
                  </a:cubicBezTo>
                  <a:cubicBezTo>
                    <a:pt x="617467" y="960575"/>
                    <a:pt x="592097" y="949010"/>
                    <a:pt x="596758" y="942018"/>
                  </a:cubicBezTo>
                  <a:cubicBezTo>
                    <a:pt x="609219" y="929647"/>
                    <a:pt x="603123" y="877472"/>
                    <a:pt x="623832" y="927585"/>
                  </a:cubicBezTo>
                  <a:cubicBezTo>
                    <a:pt x="644988" y="951341"/>
                    <a:pt x="633693" y="962906"/>
                    <a:pt x="626073" y="976263"/>
                  </a:cubicBezTo>
                  <a:cubicBezTo>
                    <a:pt x="660228" y="1016514"/>
                    <a:pt x="659242" y="1038030"/>
                    <a:pt x="651443" y="1082136"/>
                  </a:cubicBezTo>
                  <a:cubicBezTo>
                    <a:pt x="655567" y="1111989"/>
                    <a:pt x="627597" y="1166405"/>
                    <a:pt x="611550" y="1144889"/>
                  </a:cubicBezTo>
                  <a:cubicBezTo>
                    <a:pt x="630376" y="1165419"/>
                    <a:pt x="610295" y="1208629"/>
                    <a:pt x="583491" y="1177252"/>
                  </a:cubicBezTo>
                  <a:close/>
                  <a:moveTo>
                    <a:pt x="820159" y="1182989"/>
                  </a:moveTo>
                  <a:cubicBezTo>
                    <a:pt x="814332" y="1147937"/>
                    <a:pt x="861665" y="1194823"/>
                    <a:pt x="820159" y="1182989"/>
                  </a:cubicBezTo>
                  <a:close/>
                  <a:moveTo>
                    <a:pt x="928273" y="1181286"/>
                  </a:moveTo>
                  <a:cubicBezTo>
                    <a:pt x="915633" y="1173935"/>
                    <a:pt x="843557" y="1140766"/>
                    <a:pt x="864355" y="1133594"/>
                  </a:cubicBezTo>
                  <a:cubicBezTo>
                    <a:pt x="910433" y="1148744"/>
                    <a:pt x="877802" y="1138703"/>
                    <a:pt x="870989" y="1113692"/>
                  </a:cubicBezTo>
                  <a:cubicBezTo>
                    <a:pt x="906489" y="1108762"/>
                    <a:pt x="855659" y="1101679"/>
                    <a:pt x="862651" y="1088322"/>
                  </a:cubicBezTo>
                  <a:cubicBezTo>
                    <a:pt x="834950" y="1090384"/>
                    <a:pt x="787617" y="1078551"/>
                    <a:pt x="758661" y="1078551"/>
                  </a:cubicBezTo>
                  <a:cubicBezTo>
                    <a:pt x="755702" y="1063938"/>
                    <a:pt x="748979" y="1021535"/>
                    <a:pt x="731498" y="1023507"/>
                  </a:cubicBezTo>
                  <a:cubicBezTo>
                    <a:pt x="706217" y="1015528"/>
                    <a:pt x="776501" y="972856"/>
                    <a:pt x="725850" y="951700"/>
                  </a:cubicBezTo>
                  <a:cubicBezTo>
                    <a:pt x="708907" y="938791"/>
                    <a:pt x="759020" y="915213"/>
                    <a:pt x="716437" y="899615"/>
                  </a:cubicBezTo>
                  <a:cubicBezTo>
                    <a:pt x="695280" y="893519"/>
                    <a:pt x="668655" y="882134"/>
                    <a:pt x="705142" y="878100"/>
                  </a:cubicBezTo>
                  <a:cubicBezTo>
                    <a:pt x="692232" y="860081"/>
                    <a:pt x="643285" y="848875"/>
                    <a:pt x="694653" y="847620"/>
                  </a:cubicBezTo>
                  <a:cubicBezTo>
                    <a:pt x="717065" y="852998"/>
                    <a:pt x="748979" y="838924"/>
                    <a:pt x="740104" y="857840"/>
                  </a:cubicBezTo>
                  <a:cubicBezTo>
                    <a:pt x="773453" y="859453"/>
                    <a:pt x="789141" y="823953"/>
                    <a:pt x="790934" y="811851"/>
                  </a:cubicBezTo>
                  <a:cubicBezTo>
                    <a:pt x="852880" y="799659"/>
                    <a:pt x="799450" y="753670"/>
                    <a:pt x="764667" y="748560"/>
                  </a:cubicBezTo>
                  <a:cubicBezTo>
                    <a:pt x="791113" y="744436"/>
                    <a:pt x="861128" y="765234"/>
                    <a:pt x="889187" y="758959"/>
                  </a:cubicBezTo>
                  <a:cubicBezTo>
                    <a:pt x="877623" y="775274"/>
                    <a:pt x="889008" y="811492"/>
                    <a:pt x="859514" y="786301"/>
                  </a:cubicBezTo>
                  <a:cubicBezTo>
                    <a:pt x="877981" y="810237"/>
                    <a:pt x="885691" y="834621"/>
                    <a:pt x="853059" y="825925"/>
                  </a:cubicBezTo>
                  <a:cubicBezTo>
                    <a:pt x="854583" y="835696"/>
                    <a:pt x="893669" y="833276"/>
                    <a:pt x="890352" y="859812"/>
                  </a:cubicBezTo>
                  <a:cubicBezTo>
                    <a:pt x="907565" y="890381"/>
                    <a:pt x="890263" y="809072"/>
                    <a:pt x="924329" y="810775"/>
                  </a:cubicBezTo>
                  <a:cubicBezTo>
                    <a:pt x="892952" y="771688"/>
                    <a:pt x="946920" y="756538"/>
                    <a:pt x="943513" y="804948"/>
                  </a:cubicBezTo>
                  <a:cubicBezTo>
                    <a:pt x="964311" y="826194"/>
                    <a:pt x="950775" y="865370"/>
                    <a:pt x="939300" y="869583"/>
                  </a:cubicBezTo>
                  <a:cubicBezTo>
                    <a:pt x="973007" y="860708"/>
                    <a:pt x="953733" y="774019"/>
                    <a:pt x="929259" y="764786"/>
                  </a:cubicBezTo>
                  <a:cubicBezTo>
                    <a:pt x="863996" y="770792"/>
                    <a:pt x="960546" y="709832"/>
                    <a:pt x="981434" y="695130"/>
                  </a:cubicBezTo>
                  <a:cubicBezTo>
                    <a:pt x="1011017" y="678276"/>
                    <a:pt x="1095734" y="702481"/>
                    <a:pt x="1079149" y="745422"/>
                  </a:cubicBezTo>
                  <a:cubicBezTo>
                    <a:pt x="1047773" y="775992"/>
                    <a:pt x="1087217" y="833276"/>
                    <a:pt x="1091969" y="877024"/>
                  </a:cubicBezTo>
                  <a:cubicBezTo>
                    <a:pt x="1128186" y="914497"/>
                    <a:pt x="1062295" y="956810"/>
                    <a:pt x="1060682" y="899615"/>
                  </a:cubicBezTo>
                  <a:cubicBezTo>
                    <a:pt x="1028409" y="906876"/>
                    <a:pt x="947726" y="959678"/>
                    <a:pt x="1011017" y="990159"/>
                  </a:cubicBezTo>
                  <a:cubicBezTo>
                    <a:pt x="1072067" y="1002529"/>
                    <a:pt x="1047593" y="1089667"/>
                    <a:pt x="983496" y="1072365"/>
                  </a:cubicBezTo>
                  <a:cubicBezTo>
                    <a:pt x="933742" y="1093791"/>
                    <a:pt x="1000349" y="1115665"/>
                    <a:pt x="971393" y="1136283"/>
                  </a:cubicBezTo>
                  <a:cubicBezTo>
                    <a:pt x="998556" y="1170618"/>
                    <a:pt x="953374" y="1184244"/>
                    <a:pt x="928273" y="1181286"/>
                  </a:cubicBezTo>
                  <a:close/>
                  <a:moveTo>
                    <a:pt x="956781" y="1100514"/>
                  </a:moveTo>
                  <a:cubicBezTo>
                    <a:pt x="939927" y="1084198"/>
                    <a:pt x="959650" y="1122477"/>
                    <a:pt x="956781" y="1100514"/>
                  </a:cubicBezTo>
                  <a:close/>
                  <a:moveTo>
                    <a:pt x="547990" y="1177521"/>
                  </a:moveTo>
                  <a:cubicBezTo>
                    <a:pt x="516703" y="1150537"/>
                    <a:pt x="592007" y="1172411"/>
                    <a:pt x="547990" y="1177521"/>
                  </a:cubicBezTo>
                  <a:close/>
                  <a:moveTo>
                    <a:pt x="513207" y="1150447"/>
                  </a:moveTo>
                  <a:cubicBezTo>
                    <a:pt x="502898" y="1121850"/>
                    <a:pt x="537322" y="1162281"/>
                    <a:pt x="513207" y="1150447"/>
                  </a:cubicBezTo>
                  <a:close/>
                  <a:moveTo>
                    <a:pt x="983585" y="1149103"/>
                  </a:moveTo>
                  <a:cubicBezTo>
                    <a:pt x="976055" y="1124898"/>
                    <a:pt x="1010838" y="1146324"/>
                    <a:pt x="983585" y="1149103"/>
                  </a:cubicBezTo>
                  <a:close/>
                  <a:moveTo>
                    <a:pt x="487747" y="1142738"/>
                  </a:moveTo>
                  <a:cubicBezTo>
                    <a:pt x="484879" y="1114588"/>
                    <a:pt x="510966" y="1160219"/>
                    <a:pt x="487747" y="1142738"/>
                  </a:cubicBezTo>
                  <a:close/>
                  <a:moveTo>
                    <a:pt x="88459" y="1122119"/>
                  </a:moveTo>
                  <a:cubicBezTo>
                    <a:pt x="66406" y="1110823"/>
                    <a:pt x="100382" y="1030858"/>
                    <a:pt x="118133" y="1076758"/>
                  </a:cubicBezTo>
                  <a:cubicBezTo>
                    <a:pt x="104327" y="1090115"/>
                    <a:pt x="120015" y="1129291"/>
                    <a:pt x="88459" y="1122119"/>
                  </a:cubicBezTo>
                  <a:close/>
                  <a:moveTo>
                    <a:pt x="344940" y="1110734"/>
                  </a:moveTo>
                  <a:cubicBezTo>
                    <a:pt x="354711" y="1082495"/>
                    <a:pt x="349153" y="1131532"/>
                    <a:pt x="344940" y="1110734"/>
                  </a:cubicBezTo>
                  <a:close/>
                  <a:moveTo>
                    <a:pt x="742166" y="1086260"/>
                  </a:moveTo>
                  <a:cubicBezTo>
                    <a:pt x="714555" y="1047802"/>
                    <a:pt x="766281" y="1078551"/>
                    <a:pt x="742166" y="1086260"/>
                  </a:cubicBezTo>
                  <a:close/>
                  <a:moveTo>
                    <a:pt x="106658" y="1038747"/>
                  </a:moveTo>
                  <a:cubicBezTo>
                    <a:pt x="87294" y="1014722"/>
                    <a:pt x="141889" y="1033996"/>
                    <a:pt x="106658" y="1038747"/>
                  </a:cubicBezTo>
                  <a:close/>
                  <a:moveTo>
                    <a:pt x="407693" y="1029065"/>
                  </a:moveTo>
                  <a:cubicBezTo>
                    <a:pt x="420781" y="996434"/>
                    <a:pt x="420871" y="1057573"/>
                    <a:pt x="407693" y="1029065"/>
                  </a:cubicBezTo>
                  <a:close/>
                  <a:moveTo>
                    <a:pt x="680937" y="1028797"/>
                  </a:moveTo>
                  <a:cubicBezTo>
                    <a:pt x="694832" y="994551"/>
                    <a:pt x="699673" y="1036775"/>
                    <a:pt x="680937" y="1028797"/>
                  </a:cubicBezTo>
                  <a:close/>
                  <a:moveTo>
                    <a:pt x="80301" y="1004412"/>
                  </a:moveTo>
                  <a:cubicBezTo>
                    <a:pt x="56366" y="981194"/>
                    <a:pt x="73578" y="928840"/>
                    <a:pt x="92942" y="976084"/>
                  </a:cubicBezTo>
                  <a:cubicBezTo>
                    <a:pt x="91328" y="983524"/>
                    <a:pt x="98052" y="1019563"/>
                    <a:pt x="80301" y="1004412"/>
                  </a:cubicBezTo>
                  <a:close/>
                  <a:moveTo>
                    <a:pt x="1116084" y="907056"/>
                  </a:moveTo>
                  <a:cubicBezTo>
                    <a:pt x="1085245" y="852460"/>
                    <a:pt x="1147908" y="888499"/>
                    <a:pt x="1116084" y="907056"/>
                  </a:cubicBezTo>
                  <a:close/>
                  <a:moveTo>
                    <a:pt x="520827" y="845558"/>
                  </a:moveTo>
                  <a:cubicBezTo>
                    <a:pt x="518586" y="827987"/>
                    <a:pt x="563678" y="829690"/>
                    <a:pt x="528626" y="847261"/>
                  </a:cubicBezTo>
                  <a:lnTo>
                    <a:pt x="520827" y="845558"/>
                  </a:lnTo>
                  <a:close/>
                  <a:moveTo>
                    <a:pt x="589228" y="839641"/>
                  </a:moveTo>
                  <a:cubicBezTo>
                    <a:pt x="573450" y="807368"/>
                    <a:pt x="608592" y="781818"/>
                    <a:pt x="586001" y="755014"/>
                  </a:cubicBezTo>
                  <a:cubicBezTo>
                    <a:pt x="589945" y="704722"/>
                    <a:pt x="625087" y="806293"/>
                    <a:pt x="620604" y="803334"/>
                  </a:cubicBezTo>
                  <a:cubicBezTo>
                    <a:pt x="611640" y="818395"/>
                    <a:pt x="618811" y="854612"/>
                    <a:pt x="589228" y="839641"/>
                  </a:cubicBezTo>
                  <a:close/>
                  <a:moveTo>
                    <a:pt x="731767" y="796252"/>
                  </a:moveTo>
                  <a:cubicBezTo>
                    <a:pt x="693936" y="766310"/>
                    <a:pt x="756509" y="780832"/>
                    <a:pt x="742973" y="801900"/>
                  </a:cubicBezTo>
                  <a:lnTo>
                    <a:pt x="731767" y="796252"/>
                  </a:lnTo>
                  <a:close/>
                  <a:moveTo>
                    <a:pt x="560899" y="768909"/>
                  </a:moveTo>
                  <a:cubicBezTo>
                    <a:pt x="548259" y="732961"/>
                    <a:pt x="592903" y="779309"/>
                    <a:pt x="560899" y="768909"/>
                  </a:cubicBezTo>
                  <a:close/>
                  <a:moveTo>
                    <a:pt x="826434" y="452724"/>
                  </a:moveTo>
                  <a:cubicBezTo>
                    <a:pt x="802229" y="426547"/>
                    <a:pt x="886049" y="423589"/>
                    <a:pt x="841136" y="454159"/>
                  </a:cubicBezTo>
                  <a:cubicBezTo>
                    <a:pt x="840329" y="464647"/>
                    <a:pt x="829034" y="457207"/>
                    <a:pt x="826434" y="452724"/>
                  </a:cubicBezTo>
                  <a:close/>
                  <a:moveTo>
                    <a:pt x="700121" y="238109"/>
                  </a:moveTo>
                  <a:cubicBezTo>
                    <a:pt x="632976" y="210856"/>
                    <a:pt x="733470" y="159220"/>
                    <a:pt x="748620" y="193196"/>
                  </a:cubicBezTo>
                  <a:cubicBezTo>
                    <a:pt x="720202" y="197858"/>
                    <a:pt x="725223" y="232372"/>
                    <a:pt x="700121" y="238109"/>
                  </a:cubicBez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E6A5079-07A3-4F0C-834C-8FB697623E2F}"/>
                </a:ext>
              </a:extLst>
            </p:cNvPr>
            <p:cNvSpPr/>
            <p:nvPr/>
          </p:nvSpPr>
          <p:spPr>
            <a:xfrm>
              <a:off x="5750584" y="6551043"/>
              <a:ext cx="179294" cy="125506"/>
            </a:xfrm>
            <a:custGeom>
              <a:avLst/>
              <a:gdLst>
                <a:gd name="connsiteX0" fmla="*/ 86784 w 179294"/>
                <a:gd name="connsiteY0" fmla="*/ 126856 h 125505"/>
                <a:gd name="connsiteX1" fmla="*/ 5653 w 179294"/>
                <a:gd name="connsiteY1" fmla="*/ 72978 h 125505"/>
                <a:gd name="connsiteX2" fmla="*/ 76654 w 179294"/>
                <a:gd name="connsiteY2" fmla="*/ 5653 h 125505"/>
                <a:gd name="connsiteX3" fmla="*/ 167914 w 179294"/>
                <a:gd name="connsiteY3" fmla="*/ 86425 h 125505"/>
                <a:gd name="connsiteX4" fmla="*/ 86784 w 179294"/>
                <a:gd name="connsiteY4" fmla="*/ 126856 h 12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294" h="125505">
                  <a:moveTo>
                    <a:pt x="86784" y="126856"/>
                  </a:moveTo>
                  <a:lnTo>
                    <a:pt x="5653" y="72978"/>
                  </a:lnTo>
                  <a:cubicBezTo>
                    <a:pt x="5653" y="72978"/>
                    <a:pt x="36043" y="5653"/>
                    <a:pt x="76654" y="5653"/>
                  </a:cubicBezTo>
                  <a:cubicBezTo>
                    <a:pt x="117174" y="5653"/>
                    <a:pt x="198305" y="46084"/>
                    <a:pt x="167914" y="86425"/>
                  </a:cubicBezTo>
                  <a:cubicBezTo>
                    <a:pt x="137434" y="126856"/>
                    <a:pt x="86784" y="126856"/>
                    <a:pt x="86784" y="126856"/>
                  </a:cubicBezTo>
                  <a:close/>
                </a:path>
              </a:pathLst>
            </a:custGeom>
            <a:grpFill/>
            <a:ln w="31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29A7907-B732-4369-A227-643DE68A8046}"/>
                </a:ext>
              </a:extLst>
            </p:cNvPr>
            <p:cNvSpPr/>
            <p:nvPr/>
          </p:nvSpPr>
          <p:spPr>
            <a:xfrm>
              <a:off x="3358436" y="54170"/>
              <a:ext cx="1855695" cy="1290917"/>
            </a:xfrm>
            <a:custGeom>
              <a:avLst/>
              <a:gdLst>
                <a:gd name="connsiteX0" fmla="*/ 951794 w 1855694"/>
                <a:gd name="connsiteY0" fmla="*/ 1279240 h 1290917"/>
                <a:gd name="connsiteX1" fmla="*/ 749999 w 1855694"/>
                <a:gd name="connsiteY1" fmla="*/ 1224286 h 1290917"/>
                <a:gd name="connsiteX2" fmla="*/ 558244 w 1855694"/>
                <a:gd name="connsiteY2" fmla="*/ 1098870 h 1290917"/>
                <a:gd name="connsiteX3" fmla="*/ 419559 w 1855694"/>
                <a:gd name="connsiteY3" fmla="*/ 1092146 h 1290917"/>
                <a:gd name="connsiteX4" fmla="*/ 267294 w 1855694"/>
                <a:gd name="connsiteY4" fmla="*/ 1093043 h 1290917"/>
                <a:gd name="connsiteX5" fmla="*/ 304372 w 1855694"/>
                <a:gd name="connsiteY5" fmla="*/ 1013078 h 1290917"/>
                <a:gd name="connsiteX6" fmla="*/ 396968 w 1855694"/>
                <a:gd name="connsiteY6" fmla="*/ 992728 h 1290917"/>
                <a:gd name="connsiteX7" fmla="*/ 399658 w 1855694"/>
                <a:gd name="connsiteY7" fmla="*/ 960006 h 1290917"/>
                <a:gd name="connsiteX8" fmla="*/ 444123 w 1855694"/>
                <a:gd name="connsiteY8" fmla="*/ 894743 h 1290917"/>
                <a:gd name="connsiteX9" fmla="*/ 401092 w 1855694"/>
                <a:gd name="connsiteY9" fmla="*/ 872780 h 1290917"/>
                <a:gd name="connsiteX10" fmla="*/ 387018 w 1855694"/>
                <a:gd name="connsiteY10" fmla="*/ 842569 h 1290917"/>
                <a:gd name="connsiteX11" fmla="*/ 343933 w 1855694"/>
                <a:gd name="connsiteY11" fmla="*/ 737682 h 1290917"/>
                <a:gd name="connsiteX12" fmla="*/ 224111 w 1855694"/>
                <a:gd name="connsiteY12" fmla="*/ 699492 h 1290917"/>
                <a:gd name="connsiteX13" fmla="*/ 85526 w 1855694"/>
                <a:gd name="connsiteY13" fmla="*/ 709443 h 1290917"/>
                <a:gd name="connsiteX14" fmla="*/ 116687 w 1855694"/>
                <a:gd name="connsiteY14" fmla="*/ 646780 h 1290917"/>
                <a:gd name="connsiteX15" fmla="*/ 207544 w 1855694"/>
                <a:gd name="connsiteY15" fmla="*/ 638980 h 1290917"/>
                <a:gd name="connsiteX16" fmla="*/ 283681 w 1855694"/>
                <a:gd name="connsiteY16" fmla="*/ 599805 h 1290917"/>
                <a:gd name="connsiteX17" fmla="*/ 336932 w 1855694"/>
                <a:gd name="connsiteY17" fmla="*/ 602225 h 1290917"/>
                <a:gd name="connsiteX18" fmla="*/ 461963 w 1855694"/>
                <a:gd name="connsiteY18" fmla="*/ 554891 h 1290917"/>
                <a:gd name="connsiteX19" fmla="*/ 321504 w 1855694"/>
                <a:gd name="connsiteY19" fmla="*/ 569235 h 1290917"/>
                <a:gd name="connsiteX20" fmla="*/ 425835 w 1855694"/>
                <a:gd name="connsiteY20" fmla="*/ 470982 h 1290917"/>
                <a:gd name="connsiteX21" fmla="*/ 434262 w 1855694"/>
                <a:gd name="connsiteY21" fmla="*/ 445612 h 1290917"/>
                <a:gd name="connsiteX22" fmla="*/ 388273 w 1855694"/>
                <a:gd name="connsiteY22" fmla="*/ 456817 h 1290917"/>
                <a:gd name="connsiteX23" fmla="*/ 390514 w 1855694"/>
                <a:gd name="connsiteY23" fmla="*/ 411115 h 1290917"/>
                <a:gd name="connsiteX24" fmla="*/ 344489 w 1855694"/>
                <a:gd name="connsiteY24" fmla="*/ 381209 h 1290917"/>
                <a:gd name="connsiteX25" fmla="*/ 328290 w 1855694"/>
                <a:gd name="connsiteY25" fmla="*/ 379560 h 1290917"/>
                <a:gd name="connsiteX26" fmla="*/ 308783 w 1855694"/>
                <a:gd name="connsiteY26" fmla="*/ 382760 h 1290917"/>
                <a:gd name="connsiteX27" fmla="*/ 291059 w 1855694"/>
                <a:gd name="connsiteY27" fmla="*/ 383280 h 1290917"/>
                <a:gd name="connsiteX28" fmla="*/ 231274 w 1855694"/>
                <a:gd name="connsiteY28" fmla="*/ 422662 h 1290917"/>
                <a:gd name="connsiteX29" fmla="*/ 70052 w 1855694"/>
                <a:gd name="connsiteY29" fmla="*/ 408641 h 1290917"/>
                <a:gd name="connsiteX30" fmla="*/ 36193 w 1855694"/>
                <a:gd name="connsiteY30" fmla="*/ 374611 h 1290917"/>
                <a:gd name="connsiteX31" fmla="*/ 88574 w 1855694"/>
                <a:gd name="connsiteY31" fmla="*/ 348515 h 1290917"/>
                <a:gd name="connsiteX32" fmla="*/ 102030 w 1855694"/>
                <a:gd name="connsiteY32" fmla="*/ 288003 h 1290917"/>
                <a:gd name="connsiteX33" fmla="*/ 190466 w 1855694"/>
                <a:gd name="connsiteY33" fmla="*/ 356529 h 1290917"/>
                <a:gd name="connsiteX34" fmla="*/ 215370 w 1855694"/>
                <a:gd name="connsiteY34" fmla="*/ 317900 h 1290917"/>
                <a:gd name="connsiteX35" fmla="*/ 133648 w 1855694"/>
                <a:gd name="connsiteY35" fmla="*/ 274171 h 1290917"/>
                <a:gd name="connsiteX36" fmla="*/ 175424 w 1855694"/>
                <a:gd name="connsiteY36" fmla="*/ 247411 h 1290917"/>
                <a:gd name="connsiteX37" fmla="*/ 193559 w 1855694"/>
                <a:gd name="connsiteY37" fmla="*/ 196339 h 1290917"/>
                <a:gd name="connsiteX38" fmla="*/ 251866 w 1855694"/>
                <a:gd name="connsiteY38" fmla="*/ 157056 h 1290917"/>
                <a:gd name="connsiteX39" fmla="*/ 308092 w 1855694"/>
                <a:gd name="connsiteY39" fmla="*/ 211077 h 1290917"/>
                <a:gd name="connsiteX40" fmla="*/ 371509 w 1855694"/>
                <a:gd name="connsiteY40" fmla="*/ 261288 h 1290917"/>
                <a:gd name="connsiteX41" fmla="*/ 278751 w 1855694"/>
                <a:gd name="connsiteY41" fmla="*/ 134787 h 1290917"/>
                <a:gd name="connsiteX42" fmla="*/ 350370 w 1855694"/>
                <a:gd name="connsiteY42" fmla="*/ 120381 h 1290917"/>
                <a:gd name="connsiteX43" fmla="*/ 256249 w 1855694"/>
                <a:gd name="connsiteY43" fmla="*/ 74392 h 1290917"/>
                <a:gd name="connsiteX44" fmla="*/ 287007 w 1855694"/>
                <a:gd name="connsiteY44" fmla="*/ 42747 h 1290917"/>
                <a:gd name="connsiteX45" fmla="*/ 349455 w 1855694"/>
                <a:gd name="connsiteY45" fmla="*/ 34194 h 1290917"/>
                <a:gd name="connsiteX46" fmla="*/ 399389 w 1855694"/>
                <a:gd name="connsiteY46" fmla="*/ 76024 h 1290917"/>
                <a:gd name="connsiteX47" fmla="*/ 437668 w 1855694"/>
                <a:gd name="connsiteY47" fmla="*/ 120408 h 1290917"/>
                <a:gd name="connsiteX48" fmla="*/ 486615 w 1855694"/>
                <a:gd name="connsiteY48" fmla="*/ 204784 h 1290917"/>
                <a:gd name="connsiteX49" fmla="*/ 552058 w 1855694"/>
                <a:gd name="connsiteY49" fmla="*/ 236743 h 1290917"/>
                <a:gd name="connsiteX50" fmla="*/ 543452 w 1855694"/>
                <a:gd name="connsiteY50" fmla="*/ 312970 h 1290917"/>
                <a:gd name="connsiteX51" fmla="*/ 488857 w 1855694"/>
                <a:gd name="connsiteY51" fmla="*/ 349626 h 1290917"/>
                <a:gd name="connsiteX52" fmla="*/ 523371 w 1855694"/>
                <a:gd name="connsiteY52" fmla="*/ 399981 h 1290917"/>
                <a:gd name="connsiteX53" fmla="*/ 559857 w 1855694"/>
                <a:gd name="connsiteY53" fmla="*/ 471789 h 1290917"/>
                <a:gd name="connsiteX54" fmla="*/ 572497 w 1855694"/>
                <a:gd name="connsiteY54" fmla="*/ 499400 h 1290917"/>
                <a:gd name="connsiteX55" fmla="*/ 599750 w 1855694"/>
                <a:gd name="connsiteY55" fmla="*/ 494380 h 1290917"/>
                <a:gd name="connsiteX56" fmla="*/ 640181 w 1855694"/>
                <a:gd name="connsiteY56" fmla="*/ 357757 h 1290917"/>
                <a:gd name="connsiteX57" fmla="*/ 694507 w 1855694"/>
                <a:gd name="connsiteY57" fmla="*/ 390694 h 1290917"/>
                <a:gd name="connsiteX58" fmla="*/ 724180 w 1855694"/>
                <a:gd name="connsiteY58" fmla="*/ 190637 h 1290917"/>
                <a:gd name="connsiteX59" fmla="*/ 815351 w 1855694"/>
                <a:gd name="connsiteY59" fmla="*/ 311777 h 1290917"/>
                <a:gd name="connsiteX60" fmla="*/ 842963 w 1855694"/>
                <a:gd name="connsiteY60" fmla="*/ 269195 h 1290917"/>
                <a:gd name="connsiteX61" fmla="*/ 900964 w 1855694"/>
                <a:gd name="connsiteY61" fmla="*/ 199961 h 1290917"/>
                <a:gd name="connsiteX62" fmla="*/ 941485 w 1855694"/>
                <a:gd name="connsiteY62" fmla="*/ 174833 h 1290917"/>
                <a:gd name="connsiteX63" fmla="*/ 1000203 w 1855694"/>
                <a:gd name="connsiteY63" fmla="*/ 211812 h 1290917"/>
                <a:gd name="connsiteX64" fmla="*/ 1060446 w 1855694"/>
                <a:gd name="connsiteY64" fmla="*/ 324167 h 1290917"/>
                <a:gd name="connsiteX65" fmla="*/ 1048075 w 1855694"/>
                <a:gd name="connsiteY65" fmla="*/ 266138 h 1290917"/>
                <a:gd name="connsiteX66" fmla="*/ 1102401 w 1855694"/>
                <a:gd name="connsiteY66" fmla="*/ 184434 h 1290917"/>
                <a:gd name="connsiteX67" fmla="*/ 1191779 w 1855694"/>
                <a:gd name="connsiteY67" fmla="*/ 192135 h 1290917"/>
                <a:gd name="connsiteX68" fmla="*/ 1258029 w 1855694"/>
                <a:gd name="connsiteY68" fmla="*/ 181995 h 1290917"/>
                <a:gd name="connsiteX69" fmla="*/ 1305721 w 1855694"/>
                <a:gd name="connsiteY69" fmla="*/ 31693 h 1290917"/>
                <a:gd name="connsiteX70" fmla="*/ 1393216 w 1855694"/>
                <a:gd name="connsiteY70" fmla="*/ 11388 h 1290917"/>
                <a:gd name="connsiteX71" fmla="*/ 1454176 w 1855694"/>
                <a:gd name="connsiteY71" fmla="*/ 82702 h 1290917"/>
                <a:gd name="connsiteX72" fmla="*/ 1504648 w 1855694"/>
                <a:gd name="connsiteY72" fmla="*/ 118113 h 1290917"/>
                <a:gd name="connsiteX73" fmla="*/ 1613658 w 1855694"/>
                <a:gd name="connsiteY73" fmla="*/ 64612 h 1290917"/>
                <a:gd name="connsiteX74" fmla="*/ 1576724 w 1855694"/>
                <a:gd name="connsiteY74" fmla="*/ 130287 h 1290917"/>
                <a:gd name="connsiteX75" fmla="*/ 1557360 w 1855694"/>
                <a:gd name="connsiteY75" fmla="*/ 185178 h 1290917"/>
                <a:gd name="connsiteX76" fmla="*/ 1634636 w 1855694"/>
                <a:gd name="connsiteY76" fmla="*/ 223466 h 1290917"/>
                <a:gd name="connsiteX77" fmla="*/ 1645931 w 1855694"/>
                <a:gd name="connsiteY77" fmla="*/ 304426 h 1290917"/>
                <a:gd name="connsiteX78" fmla="*/ 1684121 w 1855694"/>
                <a:gd name="connsiteY78" fmla="*/ 326587 h 1290917"/>
                <a:gd name="connsiteX79" fmla="*/ 1809896 w 1855694"/>
                <a:gd name="connsiteY79" fmla="*/ 396100 h 1290917"/>
                <a:gd name="connsiteX80" fmla="*/ 1797256 w 1855694"/>
                <a:gd name="connsiteY80" fmla="*/ 478153 h 1290917"/>
                <a:gd name="connsiteX81" fmla="*/ 1816978 w 1855694"/>
                <a:gd name="connsiteY81" fmla="*/ 519570 h 1290917"/>
                <a:gd name="connsiteX82" fmla="*/ 1839748 w 1855694"/>
                <a:gd name="connsiteY82" fmla="*/ 532031 h 1290917"/>
                <a:gd name="connsiteX83" fmla="*/ 1765700 w 1855694"/>
                <a:gd name="connsiteY83" fmla="*/ 581696 h 1290917"/>
                <a:gd name="connsiteX84" fmla="*/ 1789008 w 1855694"/>
                <a:gd name="connsiteY84" fmla="*/ 636829 h 1290917"/>
                <a:gd name="connsiteX85" fmla="*/ 1772782 w 1855694"/>
                <a:gd name="connsiteY85" fmla="*/ 703705 h 1290917"/>
                <a:gd name="connsiteX86" fmla="*/ 1711015 w 1855694"/>
                <a:gd name="connsiteY86" fmla="*/ 723249 h 1290917"/>
                <a:gd name="connsiteX87" fmla="*/ 1703843 w 1855694"/>
                <a:gd name="connsiteY87" fmla="*/ 755701 h 1290917"/>
                <a:gd name="connsiteX88" fmla="*/ 1721235 w 1855694"/>
                <a:gd name="connsiteY88" fmla="*/ 760004 h 1290917"/>
                <a:gd name="connsiteX89" fmla="*/ 1631409 w 1855694"/>
                <a:gd name="connsiteY89" fmla="*/ 885061 h 1290917"/>
                <a:gd name="connsiteX90" fmla="*/ 1602901 w 1855694"/>
                <a:gd name="connsiteY90" fmla="*/ 907832 h 1290917"/>
                <a:gd name="connsiteX91" fmla="*/ 1543913 w 1855694"/>
                <a:gd name="connsiteY91" fmla="*/ 891426 h 1290917"/>
                <a:gd name="connsiteX92" fmla="*/ 1574483 w 1855694"/>
                <a:gd name="connsiteY92" fmla="*/ 922355 h 1290917"/>
                <a:gd name="connsiteX93" fmla="*/ 1380935 w 1855694"/>
                <a:gd name="connsiteY93" fmla="*/ 1043378 h 1290917"/>
                <a:gd name="connsiteX94" fmla="*/ 1204061 w 1855694"/>
                <a:gd name="connsiteY94" fmla="*/ 1127378 h 1290917"/>
                <a:gd name="connsiteX95" fmla="*/ 1022077 w 1855694"/>
                <a:gd name="connsiteY95" fmla="*/ 1263462 h 1290917"/>
                <a:gd name="connsiteX96" fmla="*/ 951794 w 1855694"/>
                <a:gd name="connsiteY96" fmla="*/ 1279240 h 1290917"/>
                <a:gd name="connsiteX97" fmla="*/ 476665 w 1855694"/>
                <a:gd name="connsiteY97" fmla="*/ 876007 h 1290917"/>
                <a:gd name="connsiteX98" fmla="*/ 458197 w 1855694"/>
                <a:gd name="connsiteY98" fmla="*/ 889813 h 1290917"/>
                <a:gd name="connsiteX99" fmla="*/ 465638 w 1855694"/>
                <a:gd name="connsiteY99" fmla="*/ 884075 h 1290917"/>
                <a:gd name="connsiteX100" fmla="*/ 476665 w 1855694"/>
                <a:gd name="connsiteY100" fmla="*/ 876007 h 1290917"/>
                <a:gd name="connsiteX101" fmla="*/ 434351 w 1855694"/>
                <a:gd name="connsiteY101" fmla="*/ 815495 h 1290917"/>
                <a:gd name="connsiteX102" fmla="*/ 434351 w 1855694"/>
                <a:gd name="connsiteY102" fmla="*/ 815495 h 1290917"/>
                <a:gd name="connsiteX103" fmla="*/ 305448 w 1855694"/>
                <a:gd name="connsiteY103" fmla="*/ 232628 h 1290917"/>
                <a:gd name="connsiteX104" fmla="*/ 305448 w 1855694"/>
                <a:gd name="connsiteY104" fmla="*/ 232628 h 1290917"/>
                <a:gd name="connsiteX105" fmla="*/ 1016071 w 1855694"/>
                <a:gd name="connsiteY105" fmla="*/ 248065 h 1290917"/>
                <a:gd name="connsiteX106" fmla="*/ 1016071 w 1855694"/>
                <a:gd name="connsiteY106" fmla="*/ 248065 h 129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55694" h="1290917">
                  <a:moveTo>
                    <a:pt x="951794" y="1279240"/>
                  </a:moveTo>
                  <a:cubicBezTo>
                    <a:pt x="880166" y="1285246"/>
                    <a:pt x="823061" y="1223210"/>
                    <a:pt x="749999" y="1224286"/>
                  </a:cubicBezTo>
                  <a:cubicBezTo>
                    <a:pt x="668689" y="1219445"/>
                    <a:pt x="633995" y="1122805"/>
                    <a:pt x="558244" y="1098870"/>
                  </a:cubicBezTo>
                  <a:cubicBezTo>
                    <a:pt x="515840" y="1068928"/>
                    <a:pt x="464473" y="1111869"/>
                    <a:pt x="419559" y="1092146"/>
                  </a:cubicBezTo>
                  <a:cubicBezTo>
                    <a:pt x="369267" y="1090891"/>
                    <a:pt x="308424" y="1101559"/>
                    <a:pt x="267294" y="1093043"/>
                  </a:cubicBezTo>
                  <a:cubicBezTo>
                    <a:pt x="269392" y="1065611"/>
                    <a:pt x="263197" y="943601"/>
                    <a:pt x="304372" y="1013078"/>
                  </a:cubicBezTo>
                  <a:cubicBezTo>
                    <a:pt x="320257" y="1045530"/>
                    <a:pt x="383342" y="1003754"/>
                    <a:pt x="396968" y="992728"/>
                  </a:cubicBezTo>
                  <a:cubicBezTo>
                    <a:pt x="410953" y="972019"/>
                    <a:pt x="398403" y="977398"/>
                    <a:pt x="399658" y="960006"/>
                  </a:cubicBezTo>
                  <a:cubicBezTo>
                    <a:pt x="464204" y="981791"/>
                    <a:pt x="399479" y="904336"/>
                    <a:pt x="444123" y="894743"/>
                  </a:cubicBezTo>
                  <a:cubicBezTo>
                    <a:pt x="411312" y="921010"/>
                    <a:pt x="363709" y="910521"/>
                    <a:pt x="401092" y="872780"/>
                  </a:cubicBezTo>
                  <a:cubicBezTo>
                    <a:pt x="399479" y="834949"/>
                    <a:pt x="432110" y="800973"/>
                    <a:pt x="387018" y="842569"/>
                  </a:cubicBezTo>
                  <a:cubicBezTo>
                    <a:pt x="358868" y="832080"/>
                    <a:pt x="324130" y="774078"/>
                    <a:pt x="343933" y="737682"/>
                  </a:cubicBezTo>
                  <a:cubicBezTo>
                    <a:pt x="338617" y="687928"/>
                    <a:pt x="272153" y="722711"/>
                    <a:pt x="224111" y="699492"/>
                  </a:cubicBezTo>
                  <a:cubicBezTo>
                    <a:pt x="167382" y="659868"/>
                    <a:pt x="135952" y="744136"/>
                    <a:pt x="85526" y="709443"/>
                  </a:cubicBezTo>
                  <a:cubicBezTo>
                    <a:pt x="52437" y="675377"/>
                    <a:pt x="73567" y="619527"/>
                    <a:pt x="116687" y="646780"/>
                  </a:cubicBezTo>
                  <a:cubicBezTo>
                    <a:pt x="151551" y="661751"/>
                    <a:pt x="187051" y="603928"/>
                    <a:pt x="207544" y="638980"/>
                  </a:cubicBezTo>
                  <a:cubicBezTo>
                    <a:pt x="207042" y="589226"/>
                    <a:pt x="271857" y="637815"/>
                    <a:pt x="283681" y="599805"/>
                  </a:cubicBezTo>
                  <a:cubicBezTo>
                    <a:pt x="306407" y="557043"/>
                    <a:pt x="299603" y="642656"/>
                    <a:pt x="336932" y="602225"/>
                  </a:cubicBezTo>
                  <a:cubicBezTo>
                    <a:pt x="387914" y="595591"/>
                    <a:pt x="472989" y="648124"/>
                    <a:pt x="461963" y="554891"/>
                  </a:cubicBezTo>
                  <a:cubicBezTo>
                    <a:pt x="428255" y="609486"/>
                    <a:pt x="341369" y="560808"/>
                    <a:pt x="321504" y="569235"/>
                  </a:cubicBezTo>
                  <a:cubicBezTo>
                    <a:pt x="293973" y="543148"/>
                    <a:pt x="386659" y="493662"/>
                    <a:pt x="425835" y="470982"/>
                  </a:cubicBezTo>
                  <a:cubicBezTo>
                    <a:pt x="454253" y="449018"/>
                    <a:pt x="475230" y="465334"/>
                    <a:pt x="434262" y="445612"/>
                  </a:cubicBezTo>
                  <a:cubicBezTo>
                    <a:pt x="416691" y="423379"/>
                    <a:pt x="413105" y="433778"/>
                    <a:pt x="388273" y="456817"/>
                  </a:cubicBezTo>
                  <a:cubicBezTo>
                    <a:pt x="327851" y="441309"/>
                    <a:pt x="386121" y="413787"/>
                    <a:pt x="390514" y="411115"/>
                  </a:cubicBezTo>
                  <a:cubicBezTo>
                    <a:pt x="361379" y="412353"/>
                    <a:pt x="336224" y="439605"/>
                    <a:pt x="344489" y="381209"/>
                  </a:cubicBezTo>
                  <a:cubicBezTo>
                    <a:pt x="338043" y="369232"/>
                    <a:pt x="330979" y="428668"/>
                    <a:pt x="328290" y="379560"/>
                  </a:cubicBezTo>
                  <a:cubicBezTo>
                    <a:pt x="322660" y="433957"/>
                    <a:pt x="314143" y="398386"/>
                    <a:pt x="308783" y="382760"/>
                  </a:cubicBezTo>
                  <a:cubicBezTo>
                    <a:pt x="331867" y="454218"/>
                    <a:pt x="262238" y="408659"/>
                    <a:pt x="291059" y="383280"/>
                  </a:cubicBezTo>
                  <a:cubicBezTo>
                    <a:pt x="272269" y="424007"/>
                    <a:pt x="227724" y="374046"/>
                    <a:pt x="231274" y="422662"/>
                  </a:cubicBezTo>
                  <a:cubicBezTo>
                    <a:pt x="173075" y="412353"/>
                    <a:pt x="110358" y="483622"/>
                    <a:pt x="70052" y="408641"/>
                  </a:cubicBezTo>
                  <a:cubicBezTo>
                    <a:pt x="33503" y="414594"/>
                    <a:pt x="-20895" y="409331"/>
                    <a:pt x="36193" y="374611"/>
                  </a:cubicBezTo>
                  <a:cubicBezTo>
                    <a:pt x="35027" y="288120"/>
                    <a:pt x="140667" y="437992"/>
                    <a:pt x="88574" y="348515"/>
                  </a:cubicBezTo>
                  <a:cubicBezTo>
                    <a:pt x="145768" y="372639"/>
                    <a:pt x="44620" y="282750"/>
                    <a:pt x="102030" y="288003"/>
                  </a:cubicBezTo>
                  <a:cubicBezTo>
                    <a:pt x="142998" y="296107"/>
                    <a:pt x="173505" y="358824"/>
                    <a:pt x="190466" y="356529"/>
                  </a:cubicBezTo>
                  <a:cubicBezTo>
                    <a:pt x="214447" y="347170"/>
                    <a:pt x="145141" y="311795"/>
                    <a:pt x="215370" y="317900"/>
                  </a:cubicBezTo>
                  <a:cubicBezTo>
                    <a:pt x="275030" y="295964"/>
                    <a:pt x="129148" y="334512"/>
                    <a:pt x="133648" y="274171"/>
                  </a:cubicBezTo>
                  <a:cubicBezTo>
                    <a:pt x="102881" y="190879"/>
                    <a:pt x="257738" y="310155"/>
                    <a:pt x="175424" y="247411"/>
                  </a:cubicBezTo>
                  <a:cubicBezTo>
                    <a:pt x="113002" y="206245"/>
                    <a:pt x="167185" y="170431"/>
                    <a:pt x="193559" y="196339"/>
                  </a:cubicBezTo>
                  <a:cubicBezTo>
                    <a:pt x="137395" y="166702"/>
                    <a:pt x="214859" y="103931"/>
                    <a:pt x="251866" y="157056"/>
                  </a:cubicBezTo>
                  <a:cubicBezTo>
                    <a:pt x="263600" y="175971"/>
                    <a:pt x="303108" y="224694"/>
                    <a:pt x="308092" y="211077"/>
                  </a:cubicBezTo>
                  <a:cubicBezTo>
                    <a:pt x="323467" y="169418"/>
                    <a:pt x="365771" y="271974"/>
                    <a:pt x="371509" y="261288"/>
                  </a:cubicBezTo>
                  <a:cubicBezTo>
                    <a:pt x="378232" y="184999"/>
                    <a:pt x="319056" y="190548"/>
                    <a:pt x="278751" y="134787"/>
                  </a:cubicBezTo>
                  <a:cubicBezTo>
                    <a:pt x="300445" y="94742"/>
                    <a:pt x="387914" y="150440"/>
                    <a:pt x="350370" y="120381"/>
                  </a:cubicBezTo>
                  <a:cubicBezTo>
                    <a:pt x="332566" y="78059"/>
                    <a:pt x="239190" y="124559"/>
                    <a:pt x="256249" y="74392"/>
                  </a:cubicBezTo>
                  <a:cubicBezTo>
                    <a:pt x="307877" y="88834"/>
                    <a:pt x="222990" y="29049"/>
                    <a:pt x="287007" y="42747"/>
                  </a:cubicBezTo>
                  <a:cubicBezTo>
                    <a:pt x="299217" y="3141"/>
                    <a:pt x="336322" y="77144"/>
                    <a:pt x="349455" y="34194"/>
                  </a:cubicBezTo>
                  <a:cubicBezTo>
                    <a:pt x="373122" y="48986"/>
                    <a:pt x="378143" y="35243"/>
                    <a:pt x="399389" y="76024"/>
                  </a:cubicBezTo>
                  <a:cubicBezTo>
                    <a:pt x="416870" y="92868"/>
                    <a:pt x="407547" y="120238"/>
                    <a:pt x="437668" y="120408"/>
                  </a:cubicBezTo>
                  <a:cubicBezTo>
                    <a:pt x="462859" y="138319"/>
                    <a:pt x="495132" y="165599"/>
                    <a:pt x="486615" y="204784"/>
                  </a:cubicBezTo>
                  <a:cubicBezTo>
                    <a:pt x="522385" y="186236"/>
                    <a:pt x="512703" y="230539"/>
                    <a:pt x="552058" y="236743"/>
                  </a:cubicBezTo>
                  <a:cubicBezTo>
                    <a:pt x="516916" y="242149"/>
                    <a:pt x="581462" y="281531"/>
                    <a:pt x="543452" y="312970"/>
                  </a:cubicBezTo>
                  <a:cubicBezTo>
                    <a:pt x="539238" y="342347"/>
                    <a:pt x="515213" y="369098"/>
                    <a:pt x="488857" y="349626"/>
                  </a:cubicBezTo>
                  <a:cubicBezTo>
                    <a:pt x="491277" y="374674"/>
                    <a:pt x="544976" y="381756"/>
                    <a:pt x="523371" y="399981"/>
                  </a:cubicBezTo>
                  <a:cubicBezTo>
                    <a:pt x="565146" y="375023"/>
                    <a:pt x="527674" y="452156"/>
                    <a:pt x="559857" y="471789"/>
                  </a:cubicBezTo>
                  <a:cubicBezTo>
                    <a:pt x="564340" y="493662"/>
                    <a:pt x="563622" y="562780"/>
                    <a:pt x="572497" y="499400"/>
                  </a:cubicBezTo>
                  <a:cubicBezTo>
                    <a:pt x="563533" y="440771"/>
                    <a:pt x="588365" y="449556"/>
                    <a:pt x="599750" y="494380"/>
                  </a:cubicBezTo>
                  <a:cubicBezTo>
                    <a:pt x="579848" y="443819"/>
                    <a:pt x="597957" y="390416"/>
                    <a:pt x="640181" y="357757"/>
                  </a:cubicBezTo>
                  <a:cubicBezTo>
                    <a:pt x="671647" y="361505"/>
                    <a:pt x="641705" y="420600"/>
                    <a:pt x="694507" y="390694"/>
                  </a:cubicBezTo>
                  <a:cubicBezTo>
                    <a:pt x="752509" y="332970"/>
                    <a:pt x="630947" y="214143"/>
                    <a:pt x="724180" y="190637"/>
                  </a:cubicBezTo>
                  <a:cubicBezTo>
                    <a:pt x="768556" y="200409"/>
                    <a:pt x="777251" y="282562"/>
                    <a:pt x="815351" y="311777"/>
                  </a:cubicBezTo>
                  <a:cubicBezTo>
                    <a:pt x="820730" y="370703"/>
                    <a:pt x="889758" y="315991"/>
                    <a:pt x="842963" y="269195"/>
                  </a:cubicBezTo>
                  <a:cubicBezTo>
                    <a:pt x="830681" y="235524"/>
                    <a:pt x="861430" y="198311"/>
                    <a:pt x="900964" y="199961"/>
                  </a:cubicBezTo>
                  <a:cubicBezTo>
                    <a:pt x="901950" y="167293"/>
                    <a:pt x="941126" y="157109"/>
                    <a:pt x="941485" y="174833"/>
                  </a:cubicBezTo>
                  <a:cubicBezTo>
                    <a:pt x="958787" y="131148"/>
                    <a:pt x="984246" y="210046"/>
                    <a:pt x="1000203" y="211812"/>
                  </a:cubicBezTo>
                  <a:cubicBezTo>
                    <a:pt x="987205" y="266577"/>
                    <a:pt x="1064301" y="264148"/>
                    <a:pt x="1060446" y="324167"/>
                  </a:cubicBezTo>
                  <a:cubicBezTo>
                    <a:pt x="1070308" y="386956"/>
                    <a:pt x="1077479" y="272422"/>
                    <a:pt x="1048075" y="266138"/>
                  </a:cubicBezTo>
                  <a:cubicBezTo>
                    <a:pt x="1007555" y="213596"/>
                    <a:pt x="1032297" y="131443"/>
                    <a:pt x="1102401" y="184434"/>
                  </a:cubicBezTo>
                  <a:cubicBezTo>
                    <a:pt x="1127323" y="230163"/>
                    <a:pt x="1183442" y="265654"/>
                    <a:pt x="1191779" y="192135"/>
                  </a:cubicBezTo>
                  <a:cubicBezTo>
                    <a:pt x="1186042" y="152663"/>
                    <a:pt x="1249153" y="128342"/>
                    <a:pt x="1258029" y="181995"/>
                  </a:cubicBezTo>
                  <a:cubicBezTo>
                    <a:pt x="1344269" y="165707"/>
                    <a:pt x="1323740" y="90914"/>
                    <a:pt x="1305721" y="31693"/>
                  </a:cubicBezTo>
                  <a:cubicBezTo>
                    <a:pt x="1332077" y="24665"/>
                    <a:pt x="1372149" y="19286"/>
                    <a:pt x="1393216" y="11388"/>
                  </a:cubicBezTo>
                  <a:cubicBezTo>
                    <a:pt x="1420917" y="35700"/>
                    <a:pt x="1419124" y="60721"/>
                    <a:pt x="1454176" y="82702"/>
                  </a:cubicBezTo>
                  <a:cubicBezTo>
                    <a:pt x="1412490" y="121941"/>
                    <a:pt x="1527418" y="185330"/>
                    <a:pt x="1504648" y="118113"/>
                  </a:cubicBezTo>
                  <a:cubicBezTo>
                    <a:pt x="1553416" y="117127"/>
                    <a:pt x="1561215" y="40891"/>
                    <a:pt x="1613658" y="64612"/>
                  </a:cubicBezTo>
                  <a:cubicBezTo>
                    <a:pt x="1677666" y="56454"/>
                    <a:pt x="1534052" y="97243"/>
                    <a:pt x="1576724" y="130287"/>
                  </a:cubicBezTo>
                  <a:cubicBezTo>
                    <a:pt x="1572241" y="166011"/>
                    <a:pt x="1521053" y="172224"/>
                    <a:pt x="1557360" y="185178"/>
                  </a:cubicBezTo>
                  <a:cubicBezTo>
                    <a:pt x="1574393" y="235219"/>
                    <a:pt x="1633470" y="147338"/>
                    <a:pt x="1634636" y="223466"/>
                  </a:cubicBezTo>
                  <a:cubicBezTo>
                    <a:pt x="1637863" y="265448"/>
                    <a:pt x="1561304" y="342858"/>
                    <a:pt x="1645931" y="304426"/>
                  </a:cubicBezTo>
                  <a:cubicBezTo>
                    <a:pt x="1681432" y="280894"/>
                    <a:pt x="1689052" y="289258"/>
                    <a:pt x="1684121" y="326587"/>
                  </a:cubicBezTo>
                  <a:cubicBezTo>
                    <a:pt x="1729124" y="364203"/>
                    <a:pt x="1783719" y="355534"/>
                    <a:pt x="1809896" y="396100"/>
                  </a:cubicBezTo>
                  <a:cubicBezTo>
                    <a:pt x="1829439" y="441757"/>
                    <a:pt x="1762652" y="476361"/>
                    <a:pt x="1797256" y="478153"/>
                  </a:cubicBezTo>
                  <a:cubicBezTo>
                    <a:pt x="1872559" y="481560"/>
                    <a:pt x="1744812" y="540637"/>
                    <a:pt x="1816978" y="519570"/>
                  </a:cubicBezTo>
                  <a:cubicBezTo>
                    <a:pt x="1815364" y="556326"/>
                    <a:pt x="1819219" y="541265"/>
                    <a:pt x="1839748" y="532031"/>
                  </a:cubicBezTo>
                  <a:cubicBezTo>
                    <a:pt x="1861264" y="583758"/>
                    <a:pt x="1805593" y="633064"/>
                    <a:pt x="1765700" y="581696"/>
                  </a:cubicBezTo>
                  <a:cubicBezTo>
                    <a:pt x="1710657" y="588599"/>
                    <a:pt x="1882869" y="631719"/>
                    <a:pt x="1789008" y="636829"/>
                  </a:cubicBezTo>
                  <a:cubicBezTo>
                    <a:pt x="1841272" y="672508"/>
                    <a:pt x="1752701" y="676901"/>
                    <a:pt x="1772782" y="703705"/>
                  </a:cubicBezTo>
                  <a:cubicBezTo>
                    <a:pt x="1762652" y="779368"/>
                    <a:pt x="1656599" y="660854"/>
                    <a:pt x="1711015" y="723249"/>
                  </a:cubicBezTo>
                  <a:cubicBezTo>
                    <a:pt x="1765969" y="757494"/>
                    <a:pt x="1684300" y="739206"/>
                    <a:pt x="1703843" y="755701"/>
                  </a:cubicBezTo>
                  <a:cubicBezTo>
                    <a:pt x="1648621" y="798373"/>
                    <a:pt x="1694789" y="783312"/>
                    <a:pt x="1721235" y="760004"/>
                  </a:cubicBezTo>
                  <a:cubicBezTo>
                    <a:pt x="1706085" y="811730"/>
                    <a:pt x="1681969" y="858167"/>
                    <a:pt x="1631409" y="885061"/>
                  </a:cubicBezTo>
                  <a:cubicBezTo>
                    <a:pt x="1649338" y="931409"/>
                    <a:pt x="1542030" y="926120"/>
                    <a:pt x="1602901" y="907832"/>
                  </a:cubicBezTo>
                  <a:cubicBezTo>
                    <a:pt x="1580758" y="899315"/>
                    <a:pt x="1567311" y="924237"/>
                    <a:pt x="1543913" y="891426"/>
                  </a:cubicBezTo>
                  <a:cubicBezTo>
                    <a:pt x="1533335" y="920293"/>
                    <a:pt x="1546513" y="914824"/>
                    <a:pt x="1574483" y="922355"/>
                  </a:cubicBezTo>
                  <a:cubicBezTo>
                    <a:pt x="1493352" y="926389"/>
                    <a:pt x="1429972" y="984480"/>
                    <a:pt x="1380935" y="1043378"/>
                  </a:cubicBezTo>
                  <a:cubicBezTo>
                    <a:pt x="1352337" y="1124330"/>
                    <a:pt x="1274882" y="1117696"/>
                    <a:pt x="1204061" y="1127378"/>
                  </a:cubicBezTo>
                  <a:cubicBezTo>
                    <a:pt x="1116207" y="1140107"/>
                    <a:pt x="1124096" y="1267944"/>
                    <a:pt x="1022077" y="1263462"/>
                  </a:cubicBezTo>
                  <a:cubicBezTo>
                    <a:pt x="999217" y="1270096"/>
                    <a:pt x="976357" y="1282915"/>
                    <a:pt x="951794" y="1279240"/>
                  </a:cubicBezTo>
                  <a:close/>
                  <a:moveTo>
                    <a:pt x="476665" y="876007"/>
                  </a:moveTo>
                  <a:cubicBezTo>
                    <a:pt x="532246" y="888378"/>
                    <a:pt x="435965" y="861215"/>
                    <a:pt x="458197" y="889813"/>
                  </a:cubicBezTo>
                  <a:lnTo>
                    <a:pt x="465638" y="884075"/>
                  </a:lnTo>
                  <a:lnTo>
                    <a:pt x="476665" y="876007"/>
                  </a:lnTo>
                  <a:close/>
                  <a:moveTo>
                    <a:pt x="434351" y="815495"/>
                  </a:moveTo>
                  <a:cubicBezTo>
                    <a:pt x="474334" y="782326"/>
                    <a:pt x="390872" y="832080"/>
                    <a:pt x="434351" y="815495"/>
                  </a:cubicBezTo>
                  <a:close/>
                  <a:moveTo>
                    <a:pt x="305448" y="232628"/>
                  </a:moveTo>
                  <a:cubicBezTo>
                    <a:pt x="305206" y="208585"/>
                    <a:pt x="297971" y="276026"/>
                    <a:pt x="305448" y="232628"/>
                  </a:cubicBezTo>
                  <a:close/>
                  <a:moveTo>
                    <a:pt x="1016071" y="248065"/>
                  </a:moveTo>
                  <a:cubicBezTo>
                    <a:pt x="1001100" y="200310"/>
                    <a:pt x="1044579" y="254278"/>
                    <a:pt x="1016071" y="24806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s-IS"/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22D1A2D6-EBEA-4AA1-AA57-5B990C0DA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3111" y="4235540"/>
            <a:ext cx="828372" cy="8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92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677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2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Lífskjarasamningurinn gefur starfsfólki möguleika á að kjósa um styttri vinnuviku á hverjum vinnustað fyrir sig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C22C8-389D-43CD-AEDA-E6D466297880}"/>
              </a:ext>
            </a:extLst>
          </p:cNvPr>
          <p:cNvGrpSpPr/>
          <p:nvPr/>
        </p:nvGrpSpPr>
        <p:grpSpPr>
          <a:xfrm>
            <a:off x="693127" y="2188225"/>
            <a:ext cx="10805746" cy="2481550"/>
            <a:chOff x="693127" y="2188225"/>
            <a:chExt cx="10805746" cy="24815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55BC5A-3833-47BD-B72F-637A8EE2BC65}"/>
                </a:ext>
              </a:extLst>
            </p:cNvPr>
            <p:cNvSpPr/>
            <p:nvPr/>
          </p:nvSpPr>
          <p:spPr>
            <a:xfrm>
              <a:off x="693127" y="2188225"/>
              <a:ext cx="10805746" cy="2481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CEE2E9-7ED6-425E-8988-D76FF2E6264E}"/>
                </a:ext>
              </a:extLst>
            </p:cNvPr>
            <p:cNvSpPr/>
            <p:nvPr/>
          </p:nvSpPr>
          <p:spPr>
            <a:xfrm>
              <a:off x="3223491" y="2444115"/>
              <a:ext cx="8014780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0000" indent="-270000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Char char="§"/>
              </a:pPr>
              <a:r>
                <a:rPr lang="is-IS" sz="16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Kjarasamningurinn gefur starfsfólki á einstökum vinnustöðum möguleika á styttingu vinnuviku með gerð samkomulags þar um milli starfsmanna og stjórnenda. </a:t>
              </a:r>
            </a:p>
            <a:p>
              <a:pPr marL="270000" indent="-270000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Char char="§"/>
              </a:pPr>
              <a:r>
                <a:rPr lang="is-IS" sz="16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Starfsmenn geta farið fram á viðræður um vinnutímastyttingu í </a:t>
              </a:r>
              <a:r>
                <a:rPr lang="is-IS" sz="1600" b="1" dirty="0">
                  <a:solidFill>
                    <a:schemeClr val="accent4"/>
                  </a:solidFill>
                  <a:latin typeface="+mj-lt"/>
                  <a:cs typeface="Calibri Light" panose="020F0302020204030204" pitchFamily="34" charset="0"/>
                </a:rPr>
                <a:t>36 virkar vinnustundir á viku </a:t>
              </a:r>
              <a:r>
                <a:rPr lang="is-IS" sz="16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að jafnaði samhliða upptöku virks vinnutíma. Stjórnendur fyrirtækja geta einnig óskað eftir sams konar viðræðum.</a:t>
              </a:r>
            </a:p>
            <a:p>
              <a:pPr marL="270000" indent="-270000">
                <a:spcBef>
                  <a:spcPts val="600"/>
                </a:spcBef>
                <a:buClr>
                  <a:schemeClr val="accent3"/>
                </a:buClr>
                <a:buFont typeface="Wingdings" panose="05000000000000000000" pitchFamily="2" charset="2"/>
                <a:buChar char="§"/>
              </a:pPr>
              <a:r>
                <a:rPr lang="is-IS" sz="16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Á samningssviði verslunarmanna verður vinnutímastytting </a:t>
              </a:r>
              <a:r>
                <a:rPr lang="is-IS" sz="1600" b="1" dirty="0">
                  <a:solidFill>
                    <a:schemeClr val="accent4"/>
                  </a:solidFill>
                  <a:latin typeface="+mj-lt"/>
                  <a:cs typeface="Calibri Light" panose="020F0302020204030204" pitchFamily="34" charset="0"/>
                </a:rPr>
                <a:t>45 mínútur á viku </a:t>
              </a:r>
              <a:r>
                <a:rPr lang="is-IS" sz="16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sem útfærð verður sérstaklega.</a:t>
              </a:r>
            </a:p>
          </p:txBody>
        </p:sp>
        <p:pic>
          <p:nvPicPr>
            <p:cNvPr id="5" name="Graphic 4" descr="Stopwatch">
              <a:extLst>
                <a:ext uri="{FF2B5EF4-FFF2-40B4-BE49-F238E27FC236}">
                  <a16:creationId xmlns:a16="http://schemas.microsoft.com/office/drawing/2014/main" id="{BA796450-A35A-4F90-A1F5-F73DBC56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5077" y="2525768"/>
              <a:ext cx="1806464" cy="1806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0056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B177861-D644-4235-AB6A-A9E27E38D5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6362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7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B177861-D644-4235-AB6A-A9E27E38D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63D9439-2399-4DEE-B64E-84DE681DF8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1144E-6341-462B-96D8-24135F8B5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02" y="4635629"/>
            <a:ext cx="2088000" cy="117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3C4AF-DE5C-4E9F-9D83-2356D4250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4893" y="4635629"/>
            <a:ext cx="2088000" cy="117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A7253-F657-4D45-8697-DACD01B6D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001" y="4635629"/>
            <a:ext cx="2088000" cy="117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534496-C6A8-4A4D-86F7-C83E6CEED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9109" y="4635629"/>
            <a:ext cx="2088000" cy="117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12E1F-BE2B-481F-A5D7-101978D3FA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6215" y="4635629"/>
            <a:ext cx="2088000" cy="117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D8E0A1-7F1A-42A6-9124-C260AA892137}"/>
              </a:ext>
            </a:extLst>
          </p:cNvPr>
          <p:cNvCxnSpPr/>
          <p:nvPr/>
        </p:nvCxnSpPr>
        <p:spPr>
          <a:xfrm>
            <a:off x="4962447" y="1925018"/>
            <a:ext cx="0" cy="412811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0521EE92-A43A-456A-9B62-F122852C02D3}"/>
              </a:ext>
            </a:extLst>
          </p:cNvPr>
          <p:cNvCxnSpPr/>
          <p:nvPr/>
        </p:nvCxnSpPr>
        <p:spPr>
          <a:xfrm>
            <a:off x="7229555" y="1925018"/>
            <a:ext cx="0" cy="412811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59BE9A1-DF65-4C4B-81D4-088BD4A9A26F}"/>
              </a:ext>
            </a:extLst>
          </p:cNvPr>
          <p:cNvCxnSpPr/>
          <p:nvPr/>
        </p:nvCxnSpPr>
        <p:spPr>
          <a:xfrm>
            <a:off x="2695339" y="1925018"/>
            <a:ext cx="0" cy="412811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7355F-D0B2-4FDA-B3F0-466B980D3C1C}"/>
              </a:ext>
            </a:extLst>
          </p:cNvPr>
          <p:cNvSpPr/>
          <p:nvPr/>
        </p:nvSpPr>
        <p:spPr>
          <a:xfrm>
            <a:off x="2784893" y="1905424"/>
            <a:ext cx="2088000" cy="25200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CF234D-1CC1-4D4A-B31D-365FEE37A6A3}"/>
              </a:ext>
            </a:extLst>
          </p:cNvPr>
          <p:cNvGrpSpPr/>
          <p:nvPr/>
        </p:nvGrpSpPr>
        <p:grpSpPr>
          <a:xfrm>
            <a:off x="3378971" y="1295174"/>
            <a:ext cx="899844" cy="899844"/>
            <a:chOff x="329272" y="164764"/>
            <a:chExt cx="899844" cy="899844"/>
          </a:xfrm>
        </p:grpSpPr>
        <p:pic>
          <p:nvPicPr>
            <p:cNvPr id="90" name="Graphic 89" descr="User">
              <a:extLst>
                <a:ext uri="{FF2B5EF4-FFF2-40B4-BE49-F238E27FC236}">
                  <a16:creationId xmlns:a16="http://schemas.microsoft.com/office/drawing/2014/main" id="{BCFE217E-BFF1-4D38-BF67-C77EBEF16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29272" y="164764"/>
              <a:ext cx="899844" cy="899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7D6D73C-09E4-4DD7-ACCF-2E1D4592A7E7}"/>
                </a:ext>
              </a:extLst>
            </p:cNvPr>
            <p:cNvSpPr/>
            <p:nvPr/>
          </p:nvSpPr>
          <p:spPr>
            <a:xfrm>
              <a:off x="644194" y="794608"/>
              <a:ext cx="270000" cy="2700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b="1" dirty="0"/>
                <a:t>1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7D7676D2-B4A8-43C4-AD31-AEF5D9492095}"/>
              </a:ext>
            </a:extLst>
          </p:cNvPr>
          <p:cNvSpPr txBox="1"/>
          <p:nvPr/>
        </p:nvSpPr>
        <p:spPr>
          <a:xfrm>
            <a:off x="2928893" y="2752316"/>
            <a:ext cx="1800000" cy="11849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Starfsmenn og atvinnurekendur komast að samkomulagi að nýta styttingu </a:t>
            </a:r>
            <a:r>
              <a:rPr lang="is-IS" sz="12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  <a:t>á hverjum degi</a:t>
            </a:r>
            <a:r>
              <a:rPr lang="is-IS" sz="1200" dirty="0">
                <a:latin typeface="+mj-lt"/>
                <a:cs typeface="Calibri Light" panose="020F0302020204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Sérhver vinnudagur styttist um </a:t>
            </a:r>
            <a:r>
              <a:rPr lang="is-IS" sz="12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  <a:t>53 mínútur</a:t>
            </a:r>
            <a:r>
              <a:rPr lang="is-IS" sz="1200" b="1" dirty="0">
                <a:latin typeface="+mj-lt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FF85A9A-C4D1-4055-B452-548591B4745D}"/>
              </a:ext>
            </a:extLst>
          </p:cNvPr>
          <p:cNvSpPr txBox="1"/>
          <p:nvPr/>
        </p:nvSpPr>
        <p:spPr>
          <a:xfrm>
            <a:off x="2830693" y="2366150"/>
            <a:ext cx="19964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is-IS" sz="1400" b="1" dirty="0">
                <a:solidFill>
                  <a:schemeClr val="accent5"/>
                </a:solidFill>
              </a:rPr>
              <a:t>Styttri vinnudagur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167978F-DB59-4F8E-B07F-08F15C66A57C}"/>
              </a:ext>
            </a:extLst>
          </p:cNvPr>
          <p:cNvSpPr/>
          <p:nvPr/>
        </p:nvSpPr>
        <p:spPr>
          <a:xfrm>
            <a:off x="5052001" y="1905424"/>
            <a:ext cx="2088000" cy="2520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4C3BE16-D568-451F-B76E-FA1428D56D2B}"/>
              </a:ext>
            </a:extLst>
          </p:cNvPr>
          <p:cNvSpPr txBox="1"/>
          <p:nvPr/>
        </p:nvSpPr>
        <p:spPr>
          <a:xfrm>
            <a:off x="5196001" y="2752316"/>
            <a:ext cx="1800000" cy="15542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Starfsmenn og atvinnurekendur komast að samkomulagi að nýta það </a:t>
            </a:r>
            <a:r>
              <a:rPr lang="is-IS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í </a:t>
            </a:r>
            <a:r>
              <a:rPr lang="is-IS" sz="1200" b="1" dirty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rPr>
              <a:t>lok hverrar viku og ljúka störfum rétt fyrir hádegi á föstudegi</a:t>
            </a:r>
            <a:r>
              <a:rPr lang="is-IS" sz="1200" dirty="0">
                <a:latin typeface="+mj-lt"/>
                <a:cs typeface="Calibri Light" panose="020F0302020204030204" pitchFamily="34" charset="0"/>
              </a:rPr>
              <a:t>. </a:t>
            </a:r>
          </a:p>
          <a:p>
            <a:pPr marL="171450" indent="-1714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Hver föstudagur styttist um </a:t>
            </a:r>
            <a:r>
              <a:rPr lang="is-IS" sz="1200" b="1" dirty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rPr>
              <a:t>212 mínútur</a:t>
            </a:r>
            <a:r>
              <a:rPr lang="is-IS" sz="1200" dirty="0">
                <a:latin typeface="+mj-lt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9AC5F20-F44C-4EEF-9EBC-6AD35AA6FE07}"/>
              </a:ext>
            </a:extLst>
          </p:cNvPr>
          <p:cNvGrpSpPr/>
          <p:nvPr/>
        </p:nvGrpSpPr>
        <p:grpSpPr>
          <a:xfrm>
            <a:off x="5646079" y="1295174"/>
            <a:ext cx="899844" cy="899844"/>
            <a:chOff x="329272" y="164764"/>
            <a:chExt cx="899844" cy="899844"/>
          </a:xfrm>
        </p:grpSpPr>
        <p:pic>
          <p:nvPicPr>
            <p:cNvPr id="159" name="Graphic 158" descr="User">
              <a:extLst>
                <a:ext uri="{FF2B5EF4-FFF2-40B4-BE49-F238E27FC236}">
                  <a16:creationId xmlns:a16="http://schemas.microsoft.com/office/drawing/2014/main" id="{B41481C0-7517-44FC-BCD6-FC88C6CDD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9272" y="164764"/>
              <a:ext cx="899844" cy="899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6419D84-8033-4AFD-8DBF-148623E64D42}"/>
                </a:ext>
              </a:extLst>
            </p:cNvPr>
            <p:cNvSpPr/>
            <p:nvPr/>
          </p:nvSpPr>
          <p:spPr>
            <a:xfrm>
              <a:off x="644194" y="794608"/>
              <a:ext cx="270000" cy="2700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b="1" dirty="0"/>
                <a:t>2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60DF461-63BC-4548-90EC-5340B872CA30}"/>
              </a:ext>
            </a:extLst>
          </p:cNvPr>
          <p:cNvSpPr txBox="1"/>
          <p:nvPr/>
        </p:nvSpPr>
        <p:spPr>
          <a:xfrm>
            <a:off x="5097801" y="2366150"/>
            <a:ext cx="19964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is-IS" sz="1400" b="1" dirty="0">
                <a:solidFill>
                  <a:schemeClr val="accent6"/>
                </a:solidFill>
              </a:rPr>
              <a:t>Styttri vinnuvika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AEAEF44-4B9C-4076-8F08-2935E7E80788}"/>
              </a:ext>
            </a:extLst>
          </p:cNvPr>
          <p:cNvSpPr/>
          <p:nvPr/>
        </p:nvSpPr>
        <p:spPr>
          <a:xfrm>
            <a:off x="7319109" y="1905424"/>
            <a:ext cx="2088000" cy="2520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ED38755-D1B4-4170-86A4-77C2A368E93E}"/>
              </a:ext>
            </a:extLst>
          </p:cNvPr>
          <p:cNvSpPr txBox="1"/>
          <p:nvPr/>
        </p:nvSpPr>
        <p:spPr>
          <a:xfrm>
            <a:off x="7463109" y="2752316"/>
            <a:ext cx="1800000" cy="15542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Starfsmenn og atvinnurekendur komast að samkomulagi um að nýta það </a:t>
            </a:r>
            <a:r>
              <a:rPr lang="is-IS" sz="1200" b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í lok annarrar hverrar viku og taka frí annan hvern föstudag</a:t>
            </a:r>
            <a:r>
              <a:rPr lang="is-IS" sz="1200" dirty="0">
                <a:latin typeface="+mj-lt"/>
                <a:cs typeface="Calibri Light" panose="020F0302020204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Annar hver föstudagur er </a:t>
            </a:r>
            <a:r>
              <a:rPr lang="is-IS" sz="1200" b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viðbótar frídagur</a:t>
            </a:r>
            <a:r>
              <a:rPr lang="is-IS" sz="12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01D3354-633C-49D8-85BF-9006B3A5E054}"/>
              </a:ext>
            </a:extLst>
          </p:cNvPr>
          <p:cNvGrpSpPr/>
          <p:nvPr/>
        </p:nvGrpSpPr>
        <p:grpSpPr>
          <a:xfrm>
            <a:off x="7913187" y="1295174"/>
            <a:ext cx="899844" cy="899844"/>
            <a:chOff x="329272" y="164764"/>
            <a:chExt cx="899844" cy="899844"/>
          </a:xfrm>
        </p:grpSpPr>
        <p:pic>
          <p:nvPicPr>
            <p:cNvPr id="166" name="Graphic 165" descr="User">
              <a:extLst>
                <a:ext uri="{FF2B5EF4-FFF2-40B4-BE49-F238E27FC236}">
                  <a16:creationId xmlns:a16="http://schemas.microsoft.com/office/drawing/2014/main" id="{11FE48CF-55F3-40A3-90E2-FA48A4D1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29272" y="164764"/>
              <a:ext cx="899844" cy="899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29FE0FC-987D-4F43-ACB0-D585EFA4D157}"/>
                </a:ext>
              </a:extLst>
            </p:cNvPr>
            <p:cNvSpPr/>
            <p:nvPr/>
          </p:nvSpPr>
          <p:spPr>
            <a:xfrm>
              <a:off x="644194" y="794608"/>
              <a:ext cx="270000" cy="2700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b="1" dirty="0"/>
                <a:t>3</a:t>
              </a: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937A10CD-BBB4-435A-8A5C-0F11EB8E6941}"/>
              </a:ext>
            </a:extLst>
          </p:cNvPr>
          <p:cNvSpPr txBox="1"/>
          <p:nvPr/>
        </p:nvSpPr>
        <p:spPr>
          <a:xfrm>
            <a:off x="7463109" y="2258429"/>
            <a:ext cx="18000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is-IS" sz="1400" b="1" dirty="0">
                <a:solidFill>
                  <a:schemeClr val="accent2"/>
                </a:solidFill>
              </a:rPr>
              <a:t>Frí annan hvern föstudag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B0C032E-DDC0-4141-A6C4-EEF0059E3A4C}"/>
              </a:ext>
            </a:extLst>
          </p:cNvPr>
          <p:cNvSpPr/>
          <p:nvPr/>
        </p:nvSpPr>
        <p:spPr>
          <a:xfrm>
            <a:off x="517785" y="1905424"/>
            <a:ext cx="2088000" cy="25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B73EB79-1A74-4515-A98A-267357EF5357}"/>
              </a:ext>
            </a:extLst>
          </p:cNvPr>
          <p:cNvGrpSpPr/>
          <p:nvPr/>
        </p:nvGrpSpPr>
        <p:grpSpPr>
          <a:xfrm>
            <a:off x="1111863" y="1295174"/>
            <a:ext cx="899844" cy="899844"/>
            <a:chOff x="365272" y="164764"/>
            <a:chExt cx="899844" cy="899844"/>
          </a:xfrm>
        </p:grpSpPr>
        <p:pic>
          <p:nvPicPr>
            <p:cNvPr id="174" name="Graphic 173" descr="User">
              <a:extLst>
                <a:ext uri="{FF2B5EF4-FFF2-40B4-BE49-F238E27FC236}">
                  <a16:creationId xmlns:a16="http://schemas.microsoft.com/office/drawing/2014/main" id="{D6A47FB2-9F8E-4DC3-A2E7-D79DEA653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5272" y="164764"/>
              <a:ext cx="899844" cy="899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6F7C5B1-DE95-4D5D-8B09-6419167295A9}"/>
                </a:ext>
              </a:extLst>
            </p:cNvPr>
            <p:cNvSpPr/>
            <p:nvPr/>
          </p:nvSpPr>
          <p:spPr>
            <a:xfrm>
              <a:off x="465241" y="794608"/>
              <a:ext cx="699906" cy="2700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is-IS" sz="1400" b="1" dirty="0"/>
                <a:t>Óbreytt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F1999014-0FC7-40A5-9C8F-7DDD28098D3B}"/>
              </a:ext>
            </a:extLst>
          </p:cNvPr>
          <p:cNvSpPr txBox="1"/>
          <p:nvPr/>
        </p:nvSpPr>
        <p:spPr>
          <a:xfrm>
            <a:off x="661785" y="2752316"/>
            <a:ext cx="1800000" cy="8156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Starfsdagurinn </a:t>
            </a:r>
            <a:r>
              <a:rPr lang="is-IS" sz="1200" b="1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helst óbreyttur</a:t>
            </a:r>
            <a:r>
              <a:rPr lang="is-IS" sz="1200" dirty="0">
                <a:solidFill>
                  <a:schemeClr val="accent3"/>
                </a:solidFill>
                <a:latin typeface="+mj-lt"/>
                <a:cs typeface="Calibri Light" panose="020F0302020204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Sérhver vinnudagur helst óbreyttur.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7E05BC5-CB3C-4B75-BB51-3EBD5A9F3EF0}"/>
              </a:ext>
            </a:extLst>
          </p:cNvPr>
          <p:cNvSpPr txBox="1"/>
          <p:nvPr/>
        </p:nvSpPr>
        <p:spPr>
          <a:xfrm>
            <a:off x="563585" y="2366150"/>
            <a:ext cx="19964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is-IS" sz="1400" b="1" dirty="0">
                <a:solidFill>
                  <a:schemeClr val="accent3"/>
                </a:solidFill>
              </a:rPr>
              <a:t>Óbreyttur vinnutími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757981E-02B1-4DDC-AF64-1442FD25186F}"/>
              </a:ext>
            </a:extLst>
          </p:cNvPr>
          <p:cNvSpPr/>
          <p:nvPr/>
        </p:nvSpPr>
        <p:spPr>
          <a:xfrm>
            <a:off x="9586215" y="1905424"/>
            <a:ext cx="2088000" cy="2520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AE2312-304D-4C25-8267-C27F56BB720F}"/>
              </a:ext>
            </a:extLst>
          </p:cNvPr>
          <p:cNvSpPr txBox="1"/>
          <p:nvPr/>
        </p:nvSpPr>
        <p:spPr>
          <a:xfrm>
            <a:off x="9730215" y="2752316"/>
            <a:ext cx="1800000" cy="15542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Starfsmenn og atvinnurekendur komast að samkomulagi um að nýta styttingu </a:t>
            </a:r>
            <a:r>
              <a:rPr lang="is-IS" sz="1200" b="1" dirty="0">
                <a:solidFill>
                  <a:schemeClr val="accent4"/>
                </a:solidFill>
                <a:latin typeface="+mj-lt"/>
                <a:cs typeface="Calibri Light" panose="020F0302020204030204" pitchFamily="34" charset="0"/>
              </a:rPr>
              <a:t>á hverjum degi</a:t>
            </a:r>
            <a:r>
              <a:rPr lang="is-IS" sz="12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is-IS" sz="1200" b="1" dirty="0">
                <a:solidFill>
                  <a:schemeClr val="accent4"/>
                </a:solidFill>
                <a:latin typeface="+mj-lt"/>
                <a:cs typeface="Calibri Light" panose="020F0302020204030204" pitchFamily="34" charset="0"/>
              </a:rPr>
              <a:t>Hvíldarhlé útfærð </a:t>
            </a: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á hverjum vinnustað eftir þörfum og aðstæðum.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D43772-6BC0-47AC-990C-6FA3B33C24CA}"/>
              </a:ext>
            </a:extLst>
          </p:cNvPr>
          <p:cNvGrpSpPr/>
          <p:nvPr/>
        </p:nvGrpSpPr>
        <p:grpSpPr>
          <a:xfrm>
            <a:off x="10180293" y="1295174"/>
            <a:ext cx="899844" cy="899844"/>
            <a:chOff x="329272" y="164764"/>
            <a:chExt cx="899844" cy="899844"/>
          </a:xfrm>
        </p:grpSpPr>
        <p:pic>
          <p:nvPicPr>
            <p:cNvPr id="39" name="Graphic 38" descr="User">
              <a:extLst>
                <a:ext uri="{FF2B5EF4-FFF2-40B4-BE49-F238E27FC236}">
                  <a16:creationId xmlns:a16="http://schemas.microsoft.com/office/drawing/2014/main" id="{544C3F7E-D075-453B-9267-807D6B2D8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9272" y="164764"/>
              <a:ext cx="899844" cy="899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B007D-31EC-4E92-867F-F106F5633130}"/>
                </a:ext>
              </a:extLst>
            </p:cNvPr>
            <p:cNvSpPr/>
            <p:nvPr/>
          </p:nvSpPr>
          <p:spPr>
            <a:xfrm>
              <a:off x="644194" y="794608"/>
              <a:ext cx="270000" cy="2700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b="1" dirty="0"/>
                <a:t>4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F6D3205-A8F2-422F-AD12-1325CBA10372}"/>
              </a:ext>
            </a:extLst>
          </p:cNvPr>
          <p:cNvSpPr txBox="1"/>
          <p:nvPr/>
        </p:nvSpPr>
        <p:spPr>
          <a:xfrm>
            <a:off x="9730215" y="2258429"/>
            <a:ext cx="180000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is-IS" sz="1400" b="1" dirty="0">
                <a:solidFill>
                  <a:schemeClr val="accent4"/>
                </a:solidFill>
              </a:rPr>
              <a:t>Styttri vinnudagur þar sem vélar stjórna hraða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9D2AE4-4E40-4CCF-9265-7C7D459C47F1}"/>
              </a:ext>
            </a:extLst>
          </p:cNvPr>
          <p:cNvCxnSpPr/>
          <p:nvPr/>
        </p:nvCxnSpPr>
        <p:spPr>
          <a:xfrm>
            <a:off x="9496663" y="1925018"/>
            <a:ext cx="0" cy="412811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DABDEC31-331C-48DF-B276-B7E00719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rgbClr val="39488E"/>
                </a:solidFill>
              </a:rPr>
              <a:t>Vinnutímastytting: </a:t>
            </a:r>
            <a:r>
              <a:rPr lang="is-IS" dirty="0">
                <a:solidFill>
                  <a:schemeClr val="tx2"/>
                </a:solidFill>
              </a:rPr>
              <a:t>Starfsfólk og atvinnurekendur velji það fyrirkomulag sem hentar best á hverjum vinnustað</a:t>
            </a:r>
          </a:p>
        </p:txBody>
      </p:sp>
    </p:spTree>
    <p:extLst>
      <p:ext uri="{BB962C8B-B14F-4D97-AF65-F5344CB8AC3E}">
        <p14:creationId xmlns:p14="http://schemas.microsoft.com/office/powerpoint/2010/main" val="33947636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B177861-D644-4235-AB6A-A9E27E38D5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989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B177861-D644-4235-AB6A-A9E27E38D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63D9439-2399-4DEE-B64E-84DE681DF80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5312D55-DCD1-4372-B3F7-A2E4C94CA21A}"/>
              </a:ext>
            </a:extLst>
          </p:cNvPr>
          <p:cNvSpPr/>
          <p:nvPr/>
        </p:nvSpPr>
        <p:spPr>
          <a:xfrm>
            <a:off x="4163008" y="1476448"/>
            <a:ext cx="3650400" cy="486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b="1"/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C06B182C-A3DA-452F-8AC2-824BD025722C}"/>
              </a:ext>
            </a:extLst>
          </p:cNvPr>
          <p:cNvSpPr/>
          <p:nvPr/>
        </p:nvSpPr>
        <p:spPr>
          <a:xfrm>
            <a:off x="5294163" y="2338027"/>
            <a:ext cx="180000" cy="3960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AC2D66D-22F3-4F5E-BC69-BF9DFEA16203}"/>
              </a:ext>
            </a:extLst>
          </p:cNvPr>
          <p:cNvSpPr/>
          <p:nvPr/>
        </p:nvSpPr>
        <p:spPr>
          <a:xfrm>
            <a:off x="5291922" y="3341315"/>
            <a:ext cx="180000" cy="469882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913DE7C2-E41C-4AE5-8815-25232C78CB7A}"/>
              </a:ext>
            </a:extLst>
          </p:cNvPr>
          <p:cNvSpPr/>
          <p:nvPr/>
        </p:nvSpPr>
        <p:spPr>
          <a:xfrm>
            <a:off x="5293042" y="4240841"/>
            <a:ext cx="180000" cy="3960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D7F522C1-DE26-42A7-9315-228C03E63742}"/>
              </a:ext>
            </a:extLst>
          </p:cNvPr>
          <p:cNvSpPr/>
          <p:nvPr/>
        </p:nvSpPr>
        <p:spPr>
          <a:xfrm>
            <a:off x="5293042" y="5244130"/>
            <a:ext cx="180000" cy="153898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3CBB8585-1DCA-43EA-91DE-D7EAF12DF3D3}"/>
              </a:ext>
            </a:extLst>
          </p:cNvPr>
          <p:cNvSpPr/>
          <p:nvPr/>
        </p:nvSpPr>
        <p:spPr>
          <a:xfrm>
            <a:off x="5291922" y="3270493"/>
            <a:ext cx="180000" cy="360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DBB8E677-A190-4956-9823-D8B587719556}"/>
              </a:ext>
            </a:extLst>
          </p:cNvPr>
          <p:cNvSpPr/>
          <p:nvPr/>
        </p:nvSpPr>
        <p:spPr>
          <a:xfrm>
            <a:off x="5294162" y="3846019"/>
            <a:ext cx="180000" cy="360000"/>
          </a:xfrm>
          <a:prstGeom prst="round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6F17AA7C-7483-4210-B0C4-5D71D7A84FD4}"/>
              </a:ext>
            </a:extLst>
          </p:cNvPr>
          <p:cNvSpPr/>
          <p:nvPr/>
        </p:nvSpPr>
        <p:spPr>
          <a:xfrm>
            <a:off x="5293042" y="5173307"/>
            <a:ext cx="180000" cy="360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75FB9CAF-0666-4D5B-B19D-5AFA171F933B}"/>
              </a:ext>
            </a:extLst>
          </p:cNvPr>
          <p:cNvSpPr/>
          <p:nvPr/>
        </p:nvSpPr>
        <p:spPr>
          <a:xfrm>
            <a:off x="5294163" y="2839671"/>
            <a:ext cx="180000" cy="3960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F1DE2483-90A2-4B78-B533-10C69690780B}"/>
              </a:ext>
            </a:extLst>
          </p:cNvPr>
          <p:cNvSpPr/>
          <p:nvPr/>
        </p:nvSpPr>
        <p:spPr>
          <a:xfrm>
            <a:off x="5293042" y="4742485"/>
            <a:ext cx="180000" cy="3960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076A1A24-9208-478B-AD25-33ED449F81F1}"/>
              </a:ext>
            </a:extLst>
          </p:cNvPr>
          <p:cNvSpPr/>
          <p:nvPr/>
        </p:nvSpPr>
        <p:spPr>
          <a:xfrm>
            <a:off x="5294972" y="2768849"/>
            <a:ext cx="180000" cy="360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id="{BC86C4CB-8A10-42A6-948D-C0D2F57DE9E5}"/>
              </a:ext>
            </a:extLst>
          </p:cNvPr>
          <p:cNvSpPr/>
          <p:nvPr/>
        </p:nvSpPr>
        <p:spPr>
          <a:xfrm>
            <a:off x="5294972" y="4671663"/>
            <a:ext cx="180000" cy="360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46E1D-01F4-45F4-96B4-BEA7ABF8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4" y="474785"/>
            <a:ext cx="10345985" cy="639646"/>
          </a:xfrm>
        </p:spPr>
        <p:txBody>
          <a:bodyPr anchor="ctr"/>
          <a:lstStyle/>
          <a:p>
            <a:r>
              <a:rPr lang="is-IS" dirty="0">
                <a:solidFill>
                  <a:schemeClr val="accent3"/>
                </a:solidFill>
              </a:rPr>
              <a:t>Dæmi um útfærslu innan fyrirtækis þar sem vélar stjórna hraða</a:t>
            </a:r>
            <a:endParaRPr lang="is-I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AC1D6B-C7BA-4048-9C4F-F50D8186B741}"/>
              </a:ext>
            </a:extLst>
          </p:cNvPr>
          <p:cNvGrpSpPr/>
          <p:nvPr/>
        </p:nvGrpSpPr>
        <p:grpSpPr>
          <a:xfrm>
            <a:off x="365272" y="344686"/>
            <a:ext cx="899844" cy="899844"/>
            <a:chOff x="365272" y="164764"/>
            <a:chExt cx="899844" cy="899844"/>
          </a:xfrm>
        </p:grpSpPr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1FE342DF-8B67-41CF-B96C-4D7ED6643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5272" y="164764"/>
              <a:ext cx="899844" cy="8998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2D00502-C551-4975-8C06-904B9D8C0E02}"/>
                </a:ext>
              </a:extLst>
            </p:cNvPr>
            <p:cNvSpPr/>
            <p:nvPr/>
          </p:nvSpPr>
          <p:spPr>
            <a:xfrm>
              <a:off x="680194" y="794608"/>
              <a:ext cx="270000" cy="2700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s-IS" b="1" dirty="0"/>
                <a:t>4</a:t>
              </a: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24AB27E-8EA1-4941-BC2A-99C87B133424}"/>
              </a:ext>
            </a:extLst>
          </p:cNvPr>
          <p:cNvSpPr/>
          <p:nvPr/>
        </p:nvSpPr>
        <p:spPr>
          <a:xfrm>
            <a:off x="515938" y="6386028"/>
            <a:ext cx="1069588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000" baseline="30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is-IS" sz="1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Sýnidæmi til útskýringar. Ótímasett hvíldarhlé útfærð á hverjum vinnustað eftir þörfum og aðstæðum.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6293776-70ED-4414-9CA3-D3DD79F9C6C8}"/>
              </a:ext>
            </a:extLst>
          </p:cNvPr>
          <p:cNvSpPr/>
          <p:nvPr/>
        </p:nvSpPr>
        <p:spPr>
          <a:xfrm>
            <a:off x="4163008" y="1476713"/>
            <a:ext cx="3650400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 dirty="0">
                <a:solidFill>
                  <a:schemeClr val="accent5"/>
                </a:solidFill>
              </a:rPr>
              <a:t>Nýtt fyrirkomulag m.v. 36 tíma vinnuviku</a:t>
            </a:r>
            <a:r>
              <a:rPr lang="is-IS" sz="1400" b="1" baseline="30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420908B-52B4-44CC-AC18-E9A580AF0680}"/>
              </a:ext>
            </a:extLst>
          </p:cNvPr>
          <p:cNvSpPr txBox="1"/>
          <p:nvPr/>
        </p:nvSpPr>
        <p:spPr>
          <a:xfrm>
            <a:off x="4470859" y="2243946"/>
            <a:ext cx="35586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07:30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26011CC-9DE2-4C2F-92E6-6C13D68F67F9}"/>
              </a:ext>
            </a:extLst>
          </p:cNvPr>
          <p:cNvSpPr txBox="1"/>
          <p:nvPr/>
        </p:nvSpPr>
        <p:spPr>
          <a:xfrm>
            <a:off x="4470858" y="5213362"/>
            <a:ext cx="35586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solidFill>
                  <a:schemeClr val="tx2"/>
                </a:solidFill>
              </a:rPr>
              <a:t>15:42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6B2694D4-7B90-44EC-8C87-8B5F563ED4A1}"/>
              </a:ext>
            </a:extLst>
          </p:cNvPr>
          <p:cNvSpPr txBox="1"/>
          <p:nvPr/>
        </p:nvSpPr>
        <p:spPr>
          <a:xfrm>
            <a:off x="5747026" y="2152790"/>
            <a:ext cx="50071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Mæting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647AB2B9-BDAA-476C-A58D-71D1652EEA4B}"/>
              </a:ext>
            </a:extLst>
          </p:cNvPr>
          <p:cNvSpPr txBox="1"/>
          <p:nvPr/>
        </p:nvSpPr>
        <p:spPr>
          <a:xfrm>
            <a:off x="5747026" y="244369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323C546-BB96-4332-A528-7D8A9DA33E78}"/>
              </a:ext>
            </a:extLst>
          </p:cNvPr>
          <p:cNvSpPr txBox="1"/>
          <p:nvPr/>
        </p:nvSpPr>
        <p:spPr>
          <a:xfrm>
            <a:off x="5747026" y="437113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EE0C6EC-75FF-48EF-92BC-046F8A9186BC}"/>
              </a:ext>
            </a:extLst>
          </p:cNvPr>
          <p:cNvSpPr txBox="1"/>
          <p:nvPr/>
        </p:nvSpPr>
        <p:spPr>
          <a:xfrm>
            <a:off x="5747026" y="3955692"/>
            <a:ext cx="1280800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Hádegishlé (60 mín)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42197D24-FA2F-484E-A0D0-A480127329CC}"/>
              </a:ext>
            </a:extLst>
          </p:cNvPr>
          <p:cNvCxnSpPr>
            <a:cxnSpLocks/>
          </p:cNvCxnSpPr>
          <p:nvPr/>
        </p:nvCxnSpPr>
        <p:spPr>
          <a:xfrm>
            <a:off x="7352206" y="2338027"/>
            <a:ext cx="0" cy="1492560"/>
          </a:xfrm>
          <a:prstGeom prst="straightConnector1">
            <a:avLst/>
          </a:prstGeom>
          <a:ln w="3175">
            <a:solidFill>
              <a:schemeClr val="accent5"/>
            </a:solidFill>
            <a:prstDash val="dash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85318819-31BB-4B59-8AB0-99FB7CFB3C9A}"/>
              </a:ext>
            </a:extLst>
          </p:cNvPr>
          <p:cNvCxnSpPr>
            <a:cxnSpLocks/>
          </p:cNvCxnSpPr>
          <p:nvPr/>
        </p:nvCxnSpPr>
        <p:spPr>
          <a:xfrm>
            <a:off x="7352206" y="4240841"/>
            <a:ext cx="0" cy="1226853"/>
          </a:xfrm>
          <a:prstGeom prst="straightConnector1">
            <a:avLst/>
          </a:prstGeom>
          <a:ln w="3175">
            <a:solidFill>
              <a:schemeClr val="accent5"/>
            </a:solidFill>
            <a:prstDash val="dash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" name="Graphic 224" descr="Coffee">
            <a:extLst>
              <a:ext uri="{FF2B5EF4-FFF2-40B4-BE49-F238E27FC236}">
                <a16:creationId xmlns:a16="http://schemas.microsoft.com/office/drawing/2014/main" id="{93685C30-5585-4D27-A21A-5966E1ABE9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168" y="1875859"/>
            <a:ext cx="360000" cy="360000"/>
          </a:xfrm>
          <a:prstGeom prst="rect">
            <a:avLst/>
          </a:prstGeom>
        </p:spPr>
      </p:pic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6DBF86E9-11F6-4584-A50F-3342A11393E6}"/>
              </a:ext>
            </a:extLst>
          </p:cNvPr>
          <p:cNvCxnSpPr>
            <a:cxnSpLocks/>
          </p:cNvCxnSpPr>
          <p:nvPr/>
        </p:nvCxnSpPr>
        <p:spPr>
          <a:xfrm>
            <a:off x="5747026" y="3836826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018A39EE-96CF-42F1-84BF-3DBB4E151A9E}"/>
              </a:ext>
            </a:extLst>
          </p:cNvPr>
          <p:cNvCxnSpPr>
            <a:cxnSpLocks/>
          </p:cNvCxnSpPr>
          <p:nvPr/>
        </p:nvCxnSpPr>
        <p:spPr>
          <a:xfrm>
            <a:off x="5747026" y="4259224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ADEB502D-A581-4E1D-9CBC-2FB908A6D953}"/>
              </a:ext>
            </a:extLst>
          </p:cNvPr>
          <p:cNvCxnSpPr>
            <a:cxnSpLocks/>
          </p:cNvCxnSpPr>
          <p:nvPr/>
        </p:nvCxnSpPr>
        <p:spPr>
          <a:xfrm>
            <a:off x="5747026" y="23380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0BE74A62-7C3A-4C18-A3C4-2FD368F9505D}"/>
              </a:ext>
            </a:extLst>
          </p:cNvPr>
          <p:cNvCxnSpPr>
            <a:cxnSpLocks/>
          </p:cNvCxnSpPr>
          <p:nvPr/>
        </p:nvCxnSpPr>
        <p:spPr>
          <a:xfrm>
            <a:off x="4991632" y="2338028"/>
            <a:ext cx="0" cy="3060000"/>
          </a:xfrm>
          <a:prstGeom prst="straightConnector1">
            <a:avLst/>
          </a:prstGeom>
          <a:ln w="3175">
            <a:solidFill>
              <a:schemeClr val="accent6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60D7B734-DE4E-401B-998B-36A1543422DD}"/>
              </a:ext>
            </a:extLst>
          </p:cNvPr>
          <p:cNvSpPr txBox="1"/>
          <p:nvPr/>
        </p:nvSpPr>
        <p:spPr>
          <a:xfrm>
            <a:off x="5747026" y="5455146"/>
            <a:ext cx="967894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Vinnudegi lýkur</a:t>
            </a: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C715E3A2-9C7A-413B-8C49-8998516FCA6A}"/>
              </a:ext>
            </a:extLst>
          </p:cNvPr>
          <p:cNvCxnSpPr>
            <a:cxnSpLocks/>
          </p:cNvCxnSpPr>
          <p:nvPr/>
        </p:nvCxnSpPr>
        <p:spPr>
          <a:xfrm>
            <a:off x="5747026" y="5442020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18704562-132F-48A3-BC78-3C12FF7C3266}"/>
              </a:ext>
            </a:extLst>
          </p:cNvPr>
          <p:cNvSpPr txBox="1"/>
          <p:nvPr/>
        </p:nvSpPr>
        <p:spPr>
          <a:xfrm>
            <a:off x="5747026" y="3503313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0593D1B9-1CE6-403B-9898-728C4D5149CC}"/>
              </a:ext>
            </a:extLst>
          </p:cNvPr>
          <p:cNvSpPr txBox="1"/>
          <p:nvPr/>
        </p:nvSpPr>
        <p:spPr>
          <a:xfrm>
            <a:off x="5747026" y="5266685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A7F523-A0D3-46D9-A532-A3DC65DA4468}"/>
              </a:ext>
            </a:extLst>
          </p:cNvPr>
          <p:cNvSpPr txBox="1"/>
          <p:nvPr/>
        </p:nvSpPr>
        <p:spPr>
          <a:xfrm>
            <a:off x="5747026" y="295057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2AAED5C-9239-4F13-8CB1-B47BB967C4C0}"/>
              </a:ext>
            </a:extLst>
          </p:cNvPr>
          <p:cNvSpPr txBox="1"/>
          <p:nvPr/>
        </p:nvSpPr>
        <p:spPr>
          <a:xfrm>
            <a:off x="5747026" y="2700212"/>
            <a:ext cx="633187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Hvíldarhlé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3DC65C94-42B7-4396-9D7D-5C1C3A7558E2}"/>
              </a:ext>
            </a:extLst>
          </p:cNvPr>
          <p:cNvSpPr txBox="1"/>
          <p:nvPr/>
        </p:nvSpPr>
        <p:spPr>
          <a:xfrm>
            <a:off x="5747026" y="3226944"/>
            <a:ext cx="633187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Hvíldarhlé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641D8C1-FD44-42AC-9744-B3BA837C4691}"/>
              </a:ext>
            </a:extLst>
          </p:cNvPr>
          <p:cNvSpPr txBox="1"/>
          <p:nvPr/>
        </p:nvSpPr>
        <p:spPr>
          <a:xfrm>
            <a:off x="5747026" y="4848152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ECE778C5-81C6-48B4-B01C-FADBAC7205C8}"/>
              </a:ext>
            </a:extLst>
          </p:cNvPr>
          <p:cNvSpPr txBox="1"/>
          <p:nvPr/>
        </p:nvSpPr>
        <p:spPr>
          <a:xfrm>
            <a:off x="5747026" y="4609643"/>
            <a:ext cx="633187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Hvíldarhlé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F146504A-2D46-402A-A0B6-9B6D45443DCE}"/>
              </a:ext>
            </a:extLst>
          </p:cNvPr>
          <p:cNvSpPr txBox="1"/>
          <p:nvPr/>
        </p:nvSpPr>
        <p:spPr>
          <a:xfrm>
            <a:off x="5747026" y="5082818"/>
            <a:ext cx="633187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Hvíldarhlé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28158B-94B1-421C-A005-A89BACBD3217}"/>
              </a:ext>
            </a:extLst>
          </p:cNvPr>
          <p:cNvSpPr/>
          <p:nvPr/>
        </p:nvSpPr>
        <p:spPr>
          <a:xfrm>
            <a:off x="515938" y="1476448"/>
            <a:ext cx="3360737" cy="486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BC65D5-9E49-46B8-A22E-2DECD1A497F8}"/>
              </a:ext>
            </a:extLst>
          </p:cNvPr>
          <p:cNvSpPr/>
          <p:nvPr/>
        </p:nvSpPr>
        <p:spPr>
          <a:xfrm>
            <a:off x="515938" y="1476450"/>
            <a:ext cx="3360737" cy="36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 dirty="0">
                <a:solidFill>
                  <a:schemeClr val="accent3"/>
                </a:solidFill>
              </a:rPr>
              <a:t>Dæmigerður vinnudagur - skipulag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48055DD-9F13-44A9-BF02-4AD49016C69A}"/>
              </a:ext>
            </a:extLst>
          </p:cNvPr>
          <p:cNvCxnSpPr>
            <a:cxnSpLocks/>
          </p:cNvCxnSpPr>
          <p:nvPr/>
        </p:nvCxnSpPr>
        <p:spPr>
          <a:xfrm>
            <a:off x="1384490" y="2338027"/>
            <a:ext cx="0" cy="3420000"/>
          </a:xfrm>
          <a:prstGeom prst="straightConnector1">
            <a:avLst/>
          </a:prstGeom>
          <a:ln w="3175">
            <a:solidFill>
              <a:schemeClr val="accent6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7FEB1FE-75FD-47A5-8D84-7D5828F41068}"/>
              </a:ext>
            </a:extLst>
          </p:cNvPr>
          <p:cNvSpPr txBox="1"/>
          <p:nvPr/>
        </p:nvSpPr>
        <p:spPr>
          <a:xfrm>
            <a:off x="856950" y="2243946"/>
            <a:ext cx="35586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07:30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F353AF7-941B-4250-B4BE-05007E4DB749}"/>
              </a:ext>
            </a:extLst>
          </p:cNvPr>
          <p:cNvSpPr txBox="1"/>
          <p:nvPr/>
        </p:nvSpPr>
        <p:spPr>
          <a:xfrm>
            <a:off x="856950" y="5573361"/>
            <a:ext cx="35586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16:35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514646F-864F-401A-AB38-C344BD2187AB}"/>
              </a:ext>
            </a:extLst>
          </p:cNvPr>
          <p:cNvSpPr txBox="1"/>
          <p:nvPr/>
        </p:nvSpPr>
        <p:spPr>
          <a:xfrm>
            <a:off x="2132339" y="2151613"/>
            <a:ext cx="50071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Mæting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AD64D1-6388-41E8-9925-B7E9A4C6EC40}"/>
              </a:ext>
            </a:extLst>
          </p:cNvPr>
          <p:cNvSpPr txBox="1"/>
          <p:nvPr/>
        </p:nvSpPr>
        <p:spPr>
          <a:xfrm>
            <a:off x="2132339" y="5803280"/>
            <a:ext cx="967894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Vinnudegi lýkur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B708CF3-557F-4079-8919-36A442BCFB8B}"/>
              </a:ext>
            </a:extLst>
          </p:cNvPr>
          <p:cNvSpPr/>
          <p:nvPr/>
        </p:nvSpPr>
        <p:spPr>
          <a:xfrm>
            <a:off x="1674914" y="2338027"/>
            <a:ext cx="180000" cy="7200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DFD4E6C-76D4-4780-8D62-101521CC6748}"/>
              </a:ext>
            </a:extLst>
          </p:cNvPr>
          <p:cNvSpPr/>
          <p:nvPr/>
        </p:nvSpPr>
        <p:spPr>
          <a:xfrm>
            <a:off x="1672673" y="3239227"/>
            <a:ext cx="180000" cy="5976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8AABA30-B3A5-413A-9C9C-14C37EFF08A9}"/>
              </a:ext>
            </a:extLst>
          </p:cNvPr>
          <p:cNvSpPr/>
          <p:nvPr/>
        </p:nvSpPr>
        <p:spPr>
          <a:xfrm>
            <a:off x="1673793" y="4259227"/>
            <a:ext cx="180000" cy="7200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BED23E3-9439-4C30-8BF7-85E77A4FB9DB}"/>
              </a:ext>
            </a:extLst>
          </p:cNvPr>
          <p:cNvSpPr/>
          <p:nvPr/>
        </p:nvSpPr>
        <p:spPr>
          <a:xfrm>
            <a:off x="1671553" y="5160427"/>
            <a:ext cx="180000" cy="597600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450C056-5CB8-4001-8F79-864DA437B1A8}"/>
              </a:ext>
            </a:extLst>
          </p:cNvPr>
          <p:cNvSpPr/>
          <p:nvPr/>
        </p:nvSpPr>
        <p:spPr>
          <a:xfrm>
            <a:off x="1672673" y="3089227"/>
            <a:ext cx="178880" cy="1188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3D04ED9-BC6C-427A-9C35-752187930F68}"/>
              </a:ext>
            </a:extLst>
          </p:cNvPr>
          <p:cNvSpPr/>
          <p:nvPr/>
        </p:nvSpPr>
        <p:spPr>
          <a:xfrm>
            <a:off x="1674913" y="3868027"/>
            <a:ext cx="176640" cy="360000"/>
          </a:xfrm>
          <a:prstGeom prst="round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FABFA47-FF87-46C6-B6FD-924DCB21C155}"/>
              </a:ext>
            </a:extLst>
          </p:cNvPr>
          <p:cNvSpPr/>
          <p:nvPr/>
        </p:nvSpPr>
        <p:spPr>
          <a:xfrm>
            <a:off x="1673793" y="5010427"/>
            <a:ext cx="174400" cy="1188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BB41184-5078-420C-AFC5-99B65E2BD89A}"/>
              </a:ext>
            </a:extLst>
          </p:cNvPr>
          <p:cNvSpPr txBox="1"/>
          <p:nvPr/>
        </p:nvSpPr>
        <p:spPr>
          <a:xfrm>
            <a:off x="2132339" y="260569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AF1BE06-A4D1-4C44-8A19-6FA87999C36C}"/>
              </a:ext>
            </a:extLst>
          </p:cNvPr>
          <p:cNvSpPr txBox="1"/>
          <p:nvPr/>
        </p:nvSpPr>
        <p:spPr>
          <a:xfrm>
            <a:off x="2132339" y="344569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F8BD09F-CCE1-4A6F-B0D9-474856587820}"/>
              </a:ext>
            </a:extLst>
          </p:cNvPr>
          <p:cNvSpPr txBox="1"/>
          <p:nvPr/>
        </p:nvSpPr>
        <p:spPr>
          <a:xfrm>
            <a:off x="2132339" y="452689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2973FD8-0601-42F9-A10D-6A23201B6318}"/>
              </a:ext>
            </a:extLst>
          </p:cNvPr>
          <p:cNvSpPr txBox="1"/>
          <p:nvPr/>
        </p:nvSpPr>
        <p:spPr>
          <a:xfrm>
            <a:off x="2132339" y="5366894"/>
            <a:ext cx="628505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b="1" dirty="0">
                <a:solidFill>
                  <a:schemeClr val="accent3"/>
                </a:solidFill>
              </a:rPr>
              <a:t>Vinnulota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7C3E81F-A7F4-4880-890D-0690B509A9EB}"/>
              </a:ext>
            </a:extLst>
          </p:cNvPr>
          <p:cNvSpPr txBox="1"/>
          <p:nvPr/>
        </p:nvSpPr>
        <p:spPr>
          <a:xfrm>
            <a:off x="2132339" y="3057397"/>
            <a:ext cx="1070614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Kaffitími</a:t>
            </a:r>
            <a:r>
              <a:rPr lang="is-IS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 mín)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DA35DB2-0487-46AF-AAC4-B730092FAFF8}"/>
              </a:ext>
            </a:extLst>
          </p:cNvPr>
          <p:cNvSpPr txBox="1"/>
          <p:nvPr/>
        </p:nvSpPr>
        <p:spPr>
          <a:xfrm>
            <a:off x="2132339" y="3955694"/>
            <a:ext cx="1280800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Hádegishlé (60 mín)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0C2D2F-6266-4C59-BD24-8B88CAE30FC0}"/>
              </a:ext>
            </a:extLst>
          </p:cNvPr>
          <p:cNvSpPr txBox="1"/>
          <p:nvPr/>
        </p:nvSpPr>
        <p:spPr>
          <a:xfrm>
            <a:off x="2132339" y="4979757"/>
            <a:ext cx="1070614" cy="184666"/>
          </a:xfrm>
          <a:prstGeom prst="rect">
            <a:avLst/>
          </a:prstGeom>
          <a:noFill/>
          <a:ln w="31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Kaffitími</a:t>
            </a:r>
            <a:r>
              <a:rPr lang="is-IS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s-IS" sz="1200" i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 mín)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6172658-4C66-4C35-91C9-CC3E4AF20E54}"/>
              </a:ext>
            </a:extLst>
          </p:cNvPr>
          <p:cNvCxnSpPr>
            <a:cxnSpLocks/>
          </p:cNvCxnSpPr>
          <p:nvPr/>
        </p:nvCxnSpPr>
        <p:spPr>
          <a:xfrm>
            <a:off x="2132339" y="30580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9AA478C-F01A-439A-A21B-FDC8B4A164EE}"/>
              </a:ext>
            </a:extLst>
          </p:cNvPr>
          <p:cNvCxnSpPr>
            <a:cxnSpLocks/>
          </p:cNvCxnSpPr>
          <p:nvPr/>
        </p:nvCxnSpPr>
        <p:spPr>
          <a:xfrm>
            <a:off x="2132339" y="32392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4E03DF0-B543-463F-877C-29BC416125CE}"/>
              </a:ext>
            </a:extLst>
          </p:cNvPr>
          <p:cNvCxnSpPr>
            <a:cxnSpLocks/>
          </p:cNvCxnSpPr>
          <p:nvPr/>
        </p:nvCxnSpPr>
        <p:spPr>
          <a:xfrm>
            <a:off x="2132339" y="38368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3CDEE6E-6786-49A6-A298-563F3EB829B3}"/>
              </a:ext>
            </a:extLst>
          </p:cNvPr>
          <p:cNvCxnSpPr>
            <a:cxnSpLocks/>
          </p:cNvCxnSpPr>
          <p:nvPr/>
        </p:nvCxnSpPr>
        <p:spPr>
          <a:xfrm>
            <a:off x="2132339" y="42592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6D35957-1C82-4710-B1F1-212671547C78}"/>
              </a:ext>
            </a:extLst>
          </p:cNvPr>
          <p:cNvCxnSpPr>
            <a:cxnSpLocks/>
          </p:cNvCxnSpPr>
          <p:nvPr/>
        </p:nvCxnSpPr>
        <p:spPr>
          <a:xfrm>
            <a:off x="2132339" y="49792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F4602F3-D9EB-4BB4-8941-0D7602A1E317}"/>
              </a:ext>
            </a:extLst>
          </p:cNvPr>
          <p:cNvCxnSpPr>
            <a:cxnSpLocks/>
          </p:cNvCxnSpPr>
          <p:nvPr/>
        </p:nvCxnSpPr>
        <p:spPr>
          <a:xfrm>
            <a:off x="2132339" y="51604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397F787-71C7-4733-B0B3-8E015CDDA6A2}"/>
              </a:ext>
            </a:extLst>
          </p:cNvPr>
          <p:cNvCxnSpPr>
            <a:cxnSpLocks/>
          </p:cNvCxnSpPr>
          <p:nvPr/>
        </p:nvCxnSpPr>
        <p:spPr>
          <a:xfrm>
            <a:off x="2132339" y="2338027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CF65AF-A2A9-4A7A-8085-C4DB1588A742}"/>
              </a:ext>
            </a:extLst>
          </p:cNvPr>
          <p:cNvCxnSpPr>
            <a:cxnSpLocks/>
          </p:cNvCxnSpPr>
          <p:nvPr/>
        </p:nvCxnSpPr>
        <p:spPr>
          <a:xfrm>
            <a:off x="2132339" y="5790154"/>
            <a:ext cx="1304925" cy="0"/>
          </a:xfrm>
          <a:prstGeom prst="line">
            <a:avLst/>
          </a:prstGeom>
          <a:ln w="3175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3458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fjall, himinn, utandyra, n�tt�ra&#10;&#10;Lýsing sjálfkrafa búin til">
            <a:extLst>
              <a:ext uri="{FF2B5EF4-FFF2-40B4-BE49-F238E27FC236}">
                <a16:creationId xmlns:a16="http://schemas.microsoft.com/office/drawing/2014/main" id="{F167FA9A-0E05-4BAA-9003-83615C80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40513"/>
            <a:ext cx="12195266" cy="8130177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20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03438"/>
            <a:ext cx="11160000" cy="434608"/>
          </a:xfrm>
        </p:spPr>
        <p:txBody>
          <a:bodyPr/>
          <a:lstStyle/>
          <a:p>
            <a:pPr algn="r"/>
            <a:r>
              <a:rPr lang="is-IS" dirty="0">
                <a:solidFill>
                  <a:schemeClr val="bg1"/>
                </a:solidFill>
              </a:rPr>
              <a:t>Nýr kjarasamningur við Samtök atvinnulífsins - kynning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481118-4B77-4934-AD01-3257613F3801}"/>
              </a:ext>
            </a:extLst>
          </p:cNvPr>
          <p:cNvSpPr/>
          <p:nvPr/>
        </p:nvSpPr>
        <p:spPr>
          <a:xfrm>
            <a:off x="3679113" y="65009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Undirbúningur</a:t>
            </a:r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chemeClr val="bg1"/>
                </a:solidFill>
              </a:rPr>
              <a:t>Hátt í 2.000 félagsmenn tóku þátt </a:t>
            </a: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AB0A-0F57-47D4-85A4-5541A0C054D1}"/>
              </a:ext>
            </a:extLst>
          </p:cNvPr>
          <p:cNvSpPr txBox="1"/>
          <p:nvPr/>
        </p:nvSpPr>
        <p:spPr>
          <a:xfrm>
            <a:off x="3840929" y="732491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59BB5-62BF-41AC-A34C-13661CFAC990}"/>
              </a:ext>
            </a:extLst>
          </p:cNvPr>
          <p:cNvSpPr/>
          <p:nvPr/>
        </p:nvSpPr>
        <p:spPr>
          <a:xfrm>
            <a:off x="3679113" y="1835816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nn-NO" sz="2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Lífskjarasamningurinn</a:t>
            </a:r>
            <a: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rgbClr val="FFFFFF"/>
                </a:solidFill>
              </a:rPr>
              <a:t>Styttri vinnutími, aukinn frítími og fjölskylduvænni vinnustaður 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FB252-5970-4F9E-ABB3-9B982C21EE91}"/>
              </a:ext>
            </a:extLst>
          </p:cNvPr>
          <p:cNvSpPr txBox="1"/>
          <p:nvPr/>
        </p:nvSpPr>
        <p:spPr>
          <a:xfrm>
            <a:off x="3840929" y="1883374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246A88-0FCE-44BF-8763-894D11A9A7F9}"/>
              </a:ext>
            </a:extLst>
          </p:cNvPr>
          <p:cNvSpPr/>
          <p:nvPr/>
        </p:nvSpPr>
        <p:spPr>
          <a:xfrm>
            <a:off x="3679113" y="3091207"/>
            <a:ext cx="4833775" cy="108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Einstakir hópar</a:t>
            </a:r>
            <a:b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i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Ýmsar breytingar </a:t>
            </a:r>
            <a:endParaRPr lang="is-IS" sz="2000" i="1" dirty="0">
              <a:solidFill>
                <a:srgbClr val="00A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885ED-779F-4D85-A959-2BDD48A7E939}"/>
              </a:ext>
            </a:extLst>
          </p:cNvPr>
          <p:cNvSpPr txBox="1"/>
          <p:nvPr/>
        </p:nvSpPr>
        <p:spPr>
          <a:xfrm>
            <a:off x="3840929" y="313876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B9D77-50E3-4017-B3A7-59F40598646E}"/>
              </a:ext>
            </a:extLst>
          </p:cNvPr>
          <p:cNvSpPr/>
          <p:nvPr/>
        </p:nvSpPr>
        <p:spPr>
          <a:xfrm>
            <a:off x="3679113" y="4314041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Aðkoma ríkisins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Lífskjarasamningur skapar skilyrði til vaxtalækkunar-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F8BBF-4E8C-41BD-8AE4-4A9072BE2967}"/>
              </a:ext>
            </a:extLst>
          </p:cNvPr>
          <p:cNvSpPr txBox="1"/>
          <p:nvPr/>
        </p:nvSpPr>
        <p:spPr>
          <a:xfrm>
            <a:off x="3840929" y="4361599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1A15DABC-9FFE-4F67-991F-5EFAA2775CE8}"/>
              </a:ext>
            </a:extLst>
          </p:cNvPr>
          <p:cNvSpPr/>
          <p:nvPr/>
        </p:nvSpPr>
        <p:spPr>
          <a:xfrm>
            <a:off x="3657341" y="5546305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Atkvæðagreiðsla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Sýnum samstöðu og greiðum atkvæði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C7228BA6-2CE7-45F2-AFF3-CB93A10C8284}"/>
              </a:ext>
            </a:extLst>
          </p:cNvPr>
          <p:cNvSpPr txBox="1"/>
          <p:nvPr/>
        </p:nvSpPr>
        <p:spPr>
          <a:xfrm>
            <a:off x="3819157" y="557644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92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>
            <a:extLst>
              <a:ext uri="{FF2B5EF4-FFF2-40B4-BE49-F238E27FC236}">
                <a16:creationId xmlns:a16="http://schemas.microsoft.com/office/drawing/2014/main" id="{82A232ED-F0A7-460E-82E5-C9C80A76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0" dirty="0"/>
              <a:t> </a:t>
            </a:r>
            <a:r>
              <a:rPr lang="is-IS" dirty="0">
                <a:solidFill>
                  <a:schemeClr val="accent3"/>
                </a:solidFill>
              </a:rPr>
              <a:t>Breytingar</a:t>
            </a:r>
            <a:r>
              <a:rPr lang="is-IS" dirty="0"/>
              <a:t> </a:t>
            </a:r>
            <a:r>
              <a:rPr lang="is-IS" dirty="0">
                <a:solidFill>
                  <a:schemeClr val="accent3"/>
                </a:solidFill>
              </a:rPr>
              <a:t>á aðalkjarasamningi og </a:t>
            </a:r>
            <a:r>
              <a:rPr lang="is-IS" dirty="0" err="1">
                <a:solidFill>
                  <a:schemeClr val="accent3"/>
                </a:solidFill>
              </a:rPr>
              <a:t>greiðasölusamningi</a:t>
            </a:r>
            <a:r>
              <a:rPr lang="is-IS" dirty="0">
                <a:solidFill>
                  <a:schemeClr val="accent3"/>
                </a:solidFill>
              </a:rPr>
              <a:t> SGS og SA</a:t>
            </a:r>
          </a:p>
        </p:txBody>
      </p:sp>
      <p:sp>
        <p:nvSpPr>
          <p:cNvPr id="2" name="Staðgengill efnis 1">
            <a:extLst>
              <a:ext uri="{FF2B5EF4-FFF2-40B4-BE49-F238E27FC236}">
                <a16:creationId xmlns:a16="http://schemas.microsoft.com/office/drawing/2014/main" id="{78725161-D844-4DDE-8950-F2853E32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7840"/>
            <a:ext cx="11160000" cy="4792220"/>
          </a:xfrm>
        </p:spPr>
        <p:txBody>
          <a:bodyPr/>
          <a:lstStyle/>
          <a:p>
            <a:pPr marL="3600" indent="0">
              <a:buNone/>
            </a:pPr>
            <a:r>
              <a:rPr lang="pt-BR" dirty="0"/>
              <a:t> </a:t>
            </a:r>
            <a:r>
              <a:rPr lang="pt-BR" b="1" dirty="0"/>
              <a:t>Breytingar á 1. kafla um kaup </a:t>
            </a:r>
            <a:endParaRPr lang="pt-BR" dirty="0"/>
          </a:p>
          <a:p>
            <a:r>
              <a:rPr lang="is-IS" dirty="0"/>
              <a:t>Gr. 1.1.2 orðist svo (gr. 1.2.2. í </a:t>
            </a:r>
            <a:r>
              <a:rPr lang="is-IS" dirty="0" err="1"/>
              <a:t>greiðasölusamningi</a:t>
            </a:r>
            <a:r>
              <a:rPr lang="is-IS" dirty="0"/>
              <a:t>): </a:t>
            </a:r>
          </a:p>
          <a:p>
            <a:r>
              <a:rPr lang="nn-NO" dirty="0"/>
              <a:t>1.1.2. Byrjunarlaun og laun unglinga </a:t>
            </a:r>
          </a:p>
          <a:p>
            <a:r>
              <a:rPr lang="is-IS" dirty="0"/>
              <a:t>Í kjarasamningi þessum miðast byrjunarlaun við að starfsmaður hafi náð 18 ára aldri og öðlast hæfni til að sinna viðkomandi starfi</a:t>
            </a:r>
            <a:r>
              <a:rPr lang="is-IS" b="1" dirty="0">
                <a:solidFill>
                  <a:srgbClr val="FF0000"/>
                </a:solidFill>
              </a:rPr>
              <a:t>. Þjálfunartími miðast að hámarki við 300 klst. hjá atvinnurekanda eða 500 klst. í starfsgrein eftir að 16 ára aldri er náð. Á þjálfunartíma er heimilt að greiða 95% af byrjunarlaunum.</a:t>
            </a:r>
            <a:r>
              <a:rPr lang="is-IS" dirty="0"/>
              <a:t> Starfsmaður sem náð hefur 22 ára aldri skal þó ekki taka lægri laun en skv. eins árs þrepi, sbr. gr. 1.1.3. (gr. 1.2.5. í </a:t>
            </a:r>
            <a:r>
              <a:rPr lang="is-IS" dirty="0" err="1"/>
              <a:t>greiðasölusamningi</a:t>
            </a:r>
            <a:r>
              <a:rPr lang="is-IS" dirty="0"/>
              <a:t>). </a:t>
            </a:r>
          </a:p>
          <a:p>
            <a:r>
              <a:rPr lang="is-IS" dirty="0"/>
              <a:t>Laun 17 ára eru 89% af byrjunarlaunum, laun 16 ára 84%, laun 15 ára 71% og laun 14 ára 62% af sama stofni. Aldursþrep starfsmanna undir 18 ára aldri miðast við fæðingarár. </a:t>
            </a:r>
          </a:p>
          <a:p>
            <a:endParaRPr lang="is-IS" dirty="0"/>
          </a:p>
          <a:p>
            <a:pPr marL="3600" indent="0">
              <a:buNone/>
            </a:pPr>
            <a:r>
              <a:rPr lang="pt-BR" dirty="0"/>
              <a:t> </a:t>
            </a:r>
            <a:r>
              <a:rPr lang="pt-BR" b="1" dirty="0"/>
              <a:t>Breytingar á 4. kafla um orlof </a:t>
            </a:r>
            <a:endParaRPr lang="pt-BR" dirty="0"/>
          </a:p>
          <a:p>
            <a:r>
              <a:rPr lang="is-IS" dirty="0"/>
              <a:t>Grein 4.1.3. orðist svo: </a:t>
            </a:r>
          </a:p>
          <a:p>
            <a:r>
              <a:rPr lang="is-IS" dirty="0"/>
              <a:t>Sumarorlof er fjórar vikur, 20 virkir dagar, sem veita ber á tímabilinu 2. maí - 30. september. </a:t>
            </a:r>
          </a:p>
          <a:p>
            <a:r>
              <a:rPr lang="is-IS" dirty="0"/>
              <a:t>Heimilt er að veita orlof umfram 20 daga utan skilgreinds sumarorlofstímabils 2. maí til 30. september nema um annað hafi </a:t>
            </a:r>
            <a:r>
              <a:rPr lang="is-IS" dirty="0" err="1"/>
              <a:t>samist</a:t>
            </a:r>
            <a:r>
              <a:rPr lang="is-IS" b="1" dirty="0">
                <a:solidFill>
                  <a:srgbClr val="FF0000"/>
                </a:solidFill>
              </a:rPr>
              <a:t>. Ef starfsmaður óskar eftir að taka orlof utan framangreinds tímabils ber að verða við því að því leyti sem unnt er vegna starfseminnar. </a:t>
            </a:r>
          </a:p>
          <a:p>
            <a:r>
              <a:rPr lang="is-IS" dirty="0"/>
              <a:t>Þeir sem að ósk atvinnurekanda fá ekki 20 orlofsdaga á sumarorlofstímabili eiga rétt á 25% álagi á það sem á vantar 20 dagana. </a:t>
            </a:r>
          </a:p>
        </p:txBody>
      </p:sp>
    </p:spTree>
    <p:extLst>
      <p:ext uri="{BB962C8B-B14F-4D97-AF65-F5344CB8AC3E}">
        <p14:creationId xmlns:p14="http://schemas.microsoft.com/office/powerpoint/2010/main" val="9463418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fjall, himinn, utandyra, n�tt�ra&#10;&#10;Lýsing sjálfkrafa búin til">
            <a:extLst>
              <a:ext uri="{FF2B5EF4-FFF2-40B4-BE49-F238E27FC236}">
                <a16:creationId xmlns:a16="http://schemas.microsoft.com/office/drawing/2014/main" id="{F167FA9A-0E05-4BAA-9003-83615C80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40513"/>
            <a:ext cx="12195266" cy="8130177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4584"/>
            <a:ext cx="11160000" cy="434608"/>
          </a:xfrm>
        </p:spPr>
        <p:txBody>
          <a:bodyPr/>
          <a:lstStyle/>
          <a:p>
            <a:pPr algn="r"/>
            <a:r>
              <a:rPr lang="is-IS" dirty="0">
                <a:solidFill>
                  <a:schemeClr val="bg1"/>
                </a:solidFill>
              </a:rPr>
              <a:t>Nýr kjarasamningur við Samtök atvinnulífsins - kynning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481118-4B77-4934-AD01-3257613F3801}"/>
              </a:ext>
            </a:extLst>
          </p:cNvPr>
          <p:cNvSpPr/>
          <p:nvPr/>
        </p:nvSpPr>
        <p:spPr>
          <a:xfrm>
            <a:off x="3679113" y="65009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Undirbúningur</a:t>
            </a:r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chemeClr val="bg1"/>
                </a:solidFill>
              </a:rPr>
              <a:t>Hátt í 2.000 félagsmenn tóku þátt </a:t>
            </a: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AB0A-0F57-47D4-85A4-5541A0C054D1}"/>
              </a:ext>
            </a:extLst>
          </p:cNvPr>
          <p:cNvSpPr txBox="1"/>
          <p:nvPr/>
        </p:nvSpPr>
        <p:spPr>
          <a:xfrm>
            <a:off x="3840929" y="732491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59BB5-62BF-41AC-A34C-13661CFAC990}"/>
              </a:ext>
            </a:extLst>
          </p:cNvPr>
          <p:cNvSpPr/>
          <p:nvPr/>
        </p:nvSpPr>
        <p:spPr>
          <a:xfrm>
            <a:off x="3679113" y="1835816"/>
            <a:ext cx="4833775" cy="108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nn-NO" sz="2000" b="1" dirty="0">
                <a:solidFill>
                  <a:srgbClr val="00A0E0"/>
                </a:solidFill>
                <a:latin typeface="+mj-lt"/>
                <a:cs typeface="Arial" panose="020B0604020202020204" pitchFamily="34" charset="0"/>
              </a:rPr>
              <a:t>Lífskjarasamningurinn</a:t>
            </a:r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rgbClr val="00A0E0"/>
                </a:solidFill>
              </a:rPr>
              <a:t>Styttri vinnutími, aukinn frítími og fjölskylduvænni vinnustaður 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FB252-5970-4F9E-ABB3-9B982C21EE91}"/>
              </a:ext>
            </a:extLst>
          </p:cNvPr>
          <p:cNvSpPr txBox="1"/>
          <p:nvPr/>
        </p:nvSpPr>
        <p:spPr>
          <a:xfrm>
            <a:off x="3840929" y="1883374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246A88-0FCE-44BF-8763-894D11A9A7F9}"/>
              </a:ext>
            </a:extLst>
          </p:cNvPr>
          <p:cNvSpPr/>
          <p:nvPr/>
        </p:nvSpPr>
        <p:spPr>
          <a:xfrm>
            <a:off x="3679113" y="309120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Einstakir hópar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Ýmsar breytingar 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885ED-779F-4D85-A959-2BDD48A7E939}"/>
              </a:ext>
            </a:extLst>
          </p:cNvPr>
          <p:cNvSpPr txBox="1"/>
          <p:nvPr/>
        </p:nvSpPr>
        <p:spPr>
          <a:xfrm>
            <a:off x="3840929" y="313876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B9D77-50E3-4017-B3A7-59F40598646E}"/>
              </a:ext>
            </a:extLst>
          </p:cNvPr>
          <p:cNvSpPr/>
          <p:nvPr/>
        </p:nvSpPr>
        <p:spPr>
          <a:xfrm>
            <a:off x="3679113" y="4314041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Aðkoma ríkisins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Lífskjarasamningur skapar skilyrði til vaxtalækkunar-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F8BBF-4E8C-41BD-8AE4-4A9072BE2967}"/>
              </a:ext>
            </a:extLst>
          </p:cNvPr>
          <p:cNvSpPr txBox="1"/>
          <p:nvPr/>
        </p:nvSpPr>
        <p:spPr>
          <a:xfrm>
            <a:off x="3840929" y="4361599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1A15DABC-9FFE-4F67-991F-5EFAA2775CE8}"/>
              </a:ext>
            </a:extLst>
          </p:cNvPr>
          <p:cNvSpPr/>
          <p:nvPr/>
        </p:nvSpPr>
        <p:spPr>
          <a:xfrm>
            <a:off x="3657341" y="5546305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Atkvæðagreiðsla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Sýnum samstöðu og greiðum atkvæði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C7228BA6-2CE7-45F2-AFF3-CB93A10C8284}"/>
              </a:ext>
            </a:extLst>
          </p:cNvPr>
          <p:cNvSpPr txBox="1"/>
          <p:nvPr/>
        </p:nvSpPr>
        <p:spPr>
          <a:xfrm>
            <a:off x="3819157" y="557644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550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>
            <a:extLst>
              <a:ext uri="{FF2B5EF4-FFF2-40B4-BE49-F238E27FC236}">
                <a16:creationId xmlns:a16="http://schemas.microsoft.com/office/drawing/2014/main" id="{82A232ED-F0A7-460E-82E5-C9C80A76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0" dirty="0"/>
              <a:t> </a:t>
            </a:r>
            <a:r>
              <a:rPr lang="is-IS" dirty="0">
                <a:solidFill>
                  <a:schemeClr val="accent3"/>
                </a:solidFill>
              </a:rPr>
              <a:t>Breytingar</a:t>
            </a:r>
            <a:r>
              <a:rPr lang="is-IS" dirty="0"/>
              <a:t> </a:t>
            </a:r>
            <a:r>
              <a:rPr lang="is-IS" dirty="0">
                <a:solidFill>
                  <a:schemeClr val="accent3"/>
                </a:solidFill>
              </a:rPr>
              <a:t>á aðalkjarasamningi og </a:t>
            </a:r>
            <a:r>
              <a:rPr lang="is-IS" dirty="0" err="1">
                <a:solidFill>
                  <a:schemeClr val="accent3"/>
                </a:solidFill>
              </a:rPr>
              <a:t>greiðasölusamningi</a:t>
            </a:r>
            <a:r>
              <a:rPr lang="is-IS" dirty="0">
                <a:solidFill>
                  <a:schemeClr val="accent3"/>
                </a:solidFill>
              </a:rPr>
              <a:t> SGS og SA</a:t>
            </a:r>
          </a:p>
        </p:txBody>
      </p:sp>
      <p:sp>
        <p:nvSpPr>
          <p:cNvPr id="2" name="Staðgengill efnis 1">
            <a:extLst>
              <a:ext uri="{FF2B5EF4-FFF2-40B4-BE49-F238E27FC236}">
                <a16:creationId xmlns:a16="http://schemas.microsoft.com/office/drawing/2014/main" id="{78725161-D844-4DDE-8950-F2853E32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7840"/>
            <a:ext cx="11160000" cy="4792220"/>
          </a:xfrm>
        </p:spPr>
        <p:txBody>
          <a:bodyPr/>
          <a:lstStyle/>
          <a:p>
            <a:pPr marL="3600" indent="0">
              <a:buNone/>
            </a:pPr>
            <a:r>
              <a:rPr lang="is-IS" b="1" dirty="0"/>
              <a:t>Breytingar á 8. kafla um greiðslu launa í veikinda- og slysatilfellum </a:t>
            </a:r>
            <a:endParaRPr lang="is-IS" dirty="0"/>
          </a:p>
          <a:p>
            <a:r>
              <a:rPr lang="is-IS" dirty="0"/>
              <a:t>Á eftir 1. málslið 1. málgreinar greinar 8.5.1. bætist nýr málsliður: </a:t>
            </a:r>
          </a:p>
          <a:p>
            <a:r>
              <a:rPr lang="is-IS" dirty="0"/>
              <a:t>Sama á við um börn undir 16 ára aldri þegar veikindi eru það alvarleg að þau leiði til sjúkrahúsvistar í a.m.k. einn dag.</a:t>
            </a:r>
          </a:p>
          <a:p>
            <a:endParaRPr lang="is-IS" dirty="0"/>
          </a:p>
          <a:p>
            <a:pPr marL="3600" indent="0">
              <a:buNone/>
            </a:pPr>
            <a:r>
              <a:rPr lang="is-IS" b="1" dirty="0"/>
              <a:t>Breytingar á 12. kafla um uppsagnarfrest og </a:t>
            </a:r>
            <a:r>
              <a:rPr lang="is-IS" b="1" dirty="0" err="1"/>
              <a:t>endurráðningu</a:t>
            </a:r>
            <a:r>
              <a:rPr lang="is-IS" b="1" dirty="0"/>
              <a:t> </a:t>
            </a:r>
            <a:endParaRPr lang="is-IS" dirty="0"/>
          </a:p>
          <a:p>
            <a:r>
              <a:rPr lang="is-IS" dirty="0"/>
              <a:t>Við grein 12.2. um uppsagnarfrest bætist: </a:t>
            </a:r>
          </a:p>
          <a:p>
            <a:r>
              <a:rPr lang="is-IS" dirty="0"/>
              <a:t>Eftir 2 ára samfellt í starfi hjá sama atvinnurekanda: 2 mánuðir m.v. mánaðamót  </a:t>
            </a:r>
          </a:p>
          <a:p>
            <a:endParaRPr lang="is-IS" dirty="0"/>
          </a:p>
          <a:p>
            <a:pPr marL="3600" indent="0">
              <a:buNone/>
            </a:pPr>
            <a:r>
              <a:rPr lang="nn-NO" b="1" dirty="0"/>
              <a:t>Breytingar á 15. kafla um byggingastarfsmenn </a:t>
            </a:r>
            <a:endParaRPr lang="nn-NO" dirty="0"/>
          </a:p>
          <a:p>
            <a:r>
              <a:rPr lang="is-IS" dirty="0"/>
              <a:t>Ný grein 15.1.2. orðist svo: </a:t>
            </a:r>
          </a:p>
          <a:p>
            <a:r>
              <a:rPr lang="is-IS" dirty="0" err="1"/>
              <a:t>Sérþjálfaður</a:t>
            </a:r>
            <a:r>
              <a:rPr lang="is-IS" dirty="0"/>
              <a:t> byggingarstarfsmaður telst verkmaður sem hefur haft það að aðalstarfi að koma beint að framleiðslu í a.m.k. 2 ár. </a:t>
            </a:r>
          </a:p>
          <a:p>
            <a:r>
              <a:rPr lang="is-IS" dirty="0"/>
              <a:t>Ný grein 15.1.3. orðist svo: </a:t>
            </a:r>
          </a:p>
          <a:p>
            <a:r>
              <a:rPr lang="is-IS" dirty="0"/>
              <a:t>Sérhæfður aðstoðarmaður iðnaðarmanna með mikla faglega reynslu telst starfsmaður sem hefur haft það að aðalstafi að vinna með iðnaðarmanni í a.m.k. 2 ár og getur unnið sjálfstætt og fela má tímabundna verkefnaumsjón. 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843083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>
            <a:extLst>
              <a:ext uri="{FF2B5EF4-FFF2-40B4-BE49-F238E27FC236}">
                <a16:creationId xmlns:a16="http://schemas.microsoft.com/office/drawing/2014/main" id="{82A232ED-F0A7-460E-82E5-C9C80A76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0" dirty="0"/>
              <a:t> </a:t>
            </a:r>
            <a:r>
              <a:rPr lang="is-IS" dirty="0">
                <a:solidFill>
                  <a:schemeClr val="accent3"/>
                </a:solidFill>
              </a:rPr>
              <a:t>Breytingar</a:t>
            </a:r>
            <a:r>
              <a:rPr lang="is-IS" dirty="0"/>
              <a:t> </a:t>
            </a:r>
            <a:r>
              <a:rPr lang="is-IS" dirty="0">
                <a:solidFill>
                  <a:schemeClr val="accent3"/>
                </a:solidFill>
              </a:rPr>
              <a:t>á aðalkjarasamningi og </a:t>
            </a:r>
            <a:r>
              <a:rPr lang="is-IS" dirty="0" err="1">
                <a:solidFill>
                  <a:schemeClr val="accent3"/>
                </a:solidFill>
              </a:rPr>
              <a:t>greiðasölusamningi</a:t>
            </a:r>
            <a:r>
              <a:rPr lang="is-IS" dirty="0">
                <a:solidFill>
                  <a:schemeClr val="accent3"/>
                </a:solidFill>
              </a:rPr>
              <a:t> SGS og SA</a:t>
            </a:r>
          </a:p>
        </p:txBody>
      </p:sp>
      <p:sp>
        <p:nvSpPr>
          <p:cNvPr id="2" name="Staðgengill efnis 1">
            <a:extLst>
              <a:ext uri="{FF2B5EF4-FFF2-40B4-BE49-F238E27FC236}">
                <a16:creationId xmlns:a16="http://schemas.microsoft.com/office/drawing/2014/main" id="{78725161-D844-4DDE-8950-F2853E32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7840"/>
            <a:ext cx="11160000" cy="4792220"/>
          </a:xfrm>
        </p:spPr>
        <p:txBody>
          <a:bodyPr/>
          <a:lstStyle/>
          <a:p>
            <a:pPr marL="3600" indent="0">
              <a:buNone/>
            </a:pPr>
            <a:r>
              <a:rPr lang="is-IS" b="1" dirty="0"/>
              <a:t>Breytingar á 16. kafla um tækjastjórnendur </a:t>
            </a:r>
            <a:endParaRPr lang="is-IS" dirty="0"/>
          </a:p>
          <a:p>
            <a:r>
              <a:rPr lang="is-IS" dirty="0"/>
              <a:t>Gr. 16.8.1. verði breytt og orðist svo: </a:t>
            </a:r>
          </a:p>
          <a:p>
            <a:r>
              <a:rPr lang="is-IS" dirty="0"/>
              <a:t>Sæki tækjamaður eða bifreiðastjóri réttindanámskeið með samþykki atvinnurekanda skal ekki koma til skerðing á dagvinnulaunum, enda sé það haldið á dagvinnutímabili, nýtist starfsmanni í starfi sínu hjá viðkomandi atvinnurekanda og fyrir liggur hvaða kostnaður er námskeiðinu samfara. Atvinnurekandi greiðir jafnframt námskeiðsgjald. </a:t>
            </a:r>
          </a:p>
          <a:p>
            <a:endParaRPr lang="is-IS" dirty="0"/>
          </a:p>
          <a:p>
            <a:pPr marL="3600" indent="0">
              <a:buNone/>
            </a:pPr>
            <a:r>
              <a:rPr lang="is-IS" b="1" dirty="0"/>
              <a:t>Breytingar á 18. kafla um fiskvinnslufólk </a:t>
            </a:r>
            <a:endParaRPr lang="is-IS" dirty="0"/>
          </a:p>
          <a:p>
            <a:r>
              <a:rPr lang="is-IS" dirty="0"/>
              <a:t>Reiknitölur í fiskvinnslu verða sem hér segir: </a:t>
            </a:r>
          </a:p>
          <a:p>
            <a:pPr marL="3600" indent="0">
              <a:buNone/>
            </a:pPr>
            <a:endParaRPr lang="is-IS" dirty="0"/>
          </a:p>
        </p:txBody>
      </p:sp>
      <p:graphicFrame>
        <p:nvGraphicFramePr>
          <p:cNvPr id="3" name="Tafla 2">
            <a:extLst>
              <a:ext uri="{FF2B5EF4-FFF2-40B4-BE49-F238E27FC236}">
                <a16:creationId xmlns:a16="http://schemas.microsoft.com/office/drawing/2014/main" id="{9DFBA5E7-E0C5-4567-A404-C96605FD4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70018"/>
              </p:ext>
            </p:extLst>
          </p:nvPr>
        </p:nvGraphicFramePr>
        <p:xfrm>
          <a:off x="2372468" y="3550414"/>
          <a:ext cx="8128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8857649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609983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97333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139195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708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s-I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u="none" strike="noStrike" baseline="0" dirty="0"/>
                        <a:t>1.4.2019</a:t>
                      </a:r>
                      <a:endParaRPr lang="is-I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u="none" strike="noStrike" kern="1200" baseline="0" dirty="0"/>
                        <a:t>1.4.2020</a:t>
                      </a:r>
                      <a:endParaRPr lang="is-IS" sz="1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u="none" strike="noStrike" kern="1200" baseline="0" dirty="0"/>
                        <a:t>1.1.2021</a:t>
                      </a:r>
                      <a:endParaRPr lang="is-IS" sz="18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u="none" strike="noStrike" baseline="0" dirty="0"/>
                        <a:t>1.1.2022 </a:t>
                      </a:r>
                      <a:endParaRPr lang="is-I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6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s-IS" sz="1800" u="none" strike="noStrike" kern="1200" baseline="0" dirty="0"/>
                        <a:t>Ákvæðisvinna 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190,99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195,76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200,66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205,67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5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s-IS" sz="1800" u="none" strike="noStrike" kern="1200" baseline="0" dirty="0"/>
                        <a:t>Hóplaunakerfi 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257,76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264,20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270,81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277,58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1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s-IS" sz="1800" u="none" strike="noStrike" kern="1200" baseline="0" dirty="0"/>
                        <a:t>Hóplaunakerfi </a:t>
                      </a:r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275,00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282,00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289,00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295,00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1580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>
            <a:extLst>
              <a:ext uri="{FF2B5EF4-FFF2-40B4-BE49-F238E27FC236}">
                <a16:creationId xmlns:a16="http://schemas.microsoft.com/office/drawing/2014/main" id="{82A232ED-F0A7-460E-82E5-C9C80A76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0" dirty="0"/>
              <a:t> </a:t>
            </a:r>
            <a:r>
              <a:rPr lang="is-IS" dirty="0">
                <a:solidFill>
                  <a:schemeClr val="accent3"/>
                </a:solidFill>
              </a:rPr>
              <a:t>Breytingar</a:t>
            </a:r>
            <a:r>
              <a:rPr lang="is-IS" dirty="0"/>
              <a:t> </a:t>
            </a:r>
            <a:r>
              <a:rPr lang="is-IS" dirty="0">
                <a:solidFill>
                  <a:schemeClr val="accent3"/>
                </a:solidFill>
              </a:rPr>
              <a:t>á aðalkjarasamningi og </a:t>
            </a:r>
            <a:r>
              <a:rPr lang="is-IS" dirty="0" err="1">
                <a:solidFill>
                  <a:schemeClr val="accent3"/>
                </a:solidFill>
              </a:rPr>
              <a:t>greiðasölusamningi</a:t>
            </a:r>
            <a:r>
              <a:rPr lang="is-IS" dirty="0">
                <a:solidFill>
                  <a:schemeClr val="accent3"/>
                </a:solidFill>
              </a:rPr>
              <a:t> SGS og SA</a:t>
            </a:r>
          </a:p>
        </p:txBody>
      </p:sp>
      <p:sp>
        <p:nvSpPr>
          <p:cNvPr id="2" name="Staðgengill efnis 1">
            <a:extLst>
              <a:ext uri="{FF2B5EF4-FFF2-40B4-BE49-F238E27FC236}">
                <a16:creationId xmlns:a16="http://schemas.microsoft.com/office/drawing/2014/main" id="{78725161-D844-4DDE-8950-F2853E32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7840"/>
            <a:ext cx="11160000" cy="4792220"/>
          </a:xfrm>
        </p:spPr>
        <p:txBody>
          <a:bodyPr/>
          <a:lstStyle/>
          <a:p>
            <a:pPr marL="3600" indent="0">
              <a:buNone/>
            </a:pPr>
            <a:r>
              <a:rPr lang="is-IS" b="1" dirty="0"/>
              <a:t>Breytingar á 21. kafla um starfsfólk í </a:t>
            </a:r>
            <a:r>
              <a:rPr lang="is-IS" b="1" dirty="0" err="1"/>
              <a:t>mötuneytum</a:t>
            </a:r>
            <a:r>
              <a:rPr lang="is-IS" b="1" dirty="0"/>
              <a:t> </a:t>
            </a:r>
            <a:endParaRPr lang="is-IS" dirty="0"/>
          </a:p>
          <a:p>
            <a:r>
              <a:rPr lang="nn-NO" dirty="0"/>
              <a:t>Í grein 21.2.7 bætist við ný málsgrein milli 1. og 2. mgr. </a:t>
            </a:r>
          </a:p>
          <a:p>
            <a:r>
              <a:rPr lang="is-IS" dirty="0"/>
              <a:t>Við mat á þörf fyrir aðstoð skal auk fjölda fullgildra máltíða taka tillit til fjölbreytileika máltíða og sérþarfa svo sem vegna ofnæmis. Þörf á aðstoð getur því verið fyrir hendi þó matreitt sér fyrir færri en tuttugu og fimm manns ef matreiða þarf </a:t>
            </a:r>
            <a:r>
              <a:rPr lang="is-IS" b="1" dirty="0">
                <a:solidFill>
                  <a:srgbClr val="FF0000"/>
                </a:solidFill>
              </a:rPr>
              <a:t>sérstakar máltíðir vegna sérþarfa eða ofnæmis. </a:t>
            </a:r>
          </a:p>
          <a:p>
            <a:endParaRPr lang="is-IS" dirty="0"/>
          </a:p>
          <a:p>
            <a:pPr marL="3600" indent="0">
              <a:buNone/>
            </a:pPr>
            <a:r>
              <a:rPr lang="is-IS" b="1" dirty="0"/>
              <a:t>Bókun um túlkaþjónustu </a:t>
            </a:r>
            <a:endParaRPr lang="is-IS" dirty="0"/>
          </a:p>
          <a:p>
            <a:r>
              <a:rPr lang="is-IS" dirty="0"/>
              <a:t>Í takt við aukinn fjölda erlendra starfsmanna á íslenskum vinnumarkaði munu samningsaðilar eiga með sér samstarf um að skilgreina þörf fyrir túlkaþjónustu og eftir atvikum útbúa leiðbeiningar til fyrirtækja um málið. </a:t>
            </a:r>
          </a:p>
          <a:p>
            <a:endParaRPr lang="is-IS" b="1" dirty="0"/>
          </a:p>
          <a:p>
            <a:pPr marL="3600" indent="0">
              <a:buNone/>
            </a:pPr>
            <a:r>
              <a:rPr lang="is-IS" b="1" dirty="0"/>
              <a:t>Bókun um vernd þeirra sem gegna trúnaðarstörfum fyrir stéttarfélög </a:t>
            </a:r>
            <a:endParaRPr lang="is-IS" dirty="0"/>
          </a:p>
          <a:p>
            <a:r>
              <a:rPr lang="is-IS" dirty="0"/>
              <a:t>Samningsaðilar eru sammála um að starfsmenn sem gegna trúnaðarstörfum fyrir stéttarfélag sitt með setu í stjórn, samninganefnd eða trúnaðarráði, og eru í samskiptum við vinnuveitandi sinn vegna þeirra trúnaðarstarfa, verði ekki látnir gjalda þeirra trúnaðarstarfa sbr. 4. grein laga um stéttarfélög og vinnudeilur nr. 80/1938. </a:t>
            </a:r>
          </a:p>
        </p:txBody>
      </p:sp>
    </p:spTree>
    <p:extLst>
      <p:ext uri="{BB962C8B-B14F-4D97-AF65-F5344CB8AC3E}">
        <p14:creationId xmlns:p14="http://schemas.microsoft.com/office/powerpoint/2010/main" val="209247854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>
            <a:extLst>
              <a:ext uri="{FF2B5EF4-FFF2-40B4-BE49-F238E27FC236}">
                <a16:creationId xmlns:a16="http://schemas.microsoft.com/office/drawing/2014/main" id="{82A232ED-F0A7-460E-82E5-C9C80A76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0" dirty="0"/>
              <a:t> </a:t>
            </a:r>
            <a:r>
              <a:rPr lang="is-IS" dirty="0">
                <a:solidFill>
                  <a:schemeClr val="accent3"/>
                </a:solidFill>
              </a:rPr>
              <a:t>Breytingar</a:t>
            </a:r>
            <a:r>
              <a:rPr lang="is-IS" dirty="0"/>
              <a:t> </a:t>
            </a:r>
            <a:r>
              <a:rPr lang="is-IS" dirty="0">
                <a:solidFill>
                  <a:schemeClr val="accent3"/>
                </a:solidFill>
              </a:rPr>
              <a:t>á aðalkjarasamningi og </a:t>
            </a:r>
            <a:r>
              <a:rPr lang="is-IS" dirty="0" err="1">
                <a:solidFill>
                  <a:schemeClr val="accent3"/>
                </a:solidFill>
              </a:rPr>
              <a:t>greiðasölusamningi</a:t>
            </a:r>
            <a:r>
              <a:rPr lang="is-IS" dirty="0">
                <a:solidFill>
                  <a:schemeClr val="accent3"/>
                </a:solidFill>
              </a:rPr>
              <a:t> SGS og SA</a:t>
            </a:r>
          </a:p>
        </p:txBody>
      </p:sp>
      <p:sp>
        <p:nvSpPr>
          <p:cNvPr id="2" name="Staðgengill efnis 1">
            <a:extLst>
              <a:ext uri="{FF2B5EF4-FFF2-40B4-BE49-F238E27FC236}">
                <a16:creationId xmlns:a16="http://schemas.microsoft.com/office/drawing/2014/main" id="{78725161-D844-4DDE-8950-F2853E32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7840"/>
            <a:ext cx="11160000" cy="4792220"/>
          </a:xfrm>
        </p:spPr>
        <p:txBody>
          <a:bodyPr/>
          <a:lstStyle/>
          <a:p>
            <a:pPr marL="3600" indent="0">
              <a:buNone/>
            </a:pPr>
            <a:r>
              <a:rPr lang="is-IS" b="1" dirty="0"/>
              <a:t>Bókun um leigu húsnæðis í tengslum við ráðningarsamning </a:t>
            </a:r>
            <a:endParaRPr lang="is-IS" dirty="0"/>
          </a:p>
          <a:p>
            <a:r>
              <a:rPr lang="is-IS" dirty="0"/>
              <a:t>Þegar vinnuveitandi útvegar starfsmanni húsnæði gegn endurgjaldi í tengslum við ráðningu gilda ákvæði húsaleigulaga nr. 36/1994 um gerð og efni leigusamninga. </a:t>
            </a:r>
          </a:p>
          <a:p>
            <a:r>
              <a:rPr lang="is-IS" dirty="0"/>
              <a:t>Leigusamningur skv. húsaleigulögum skal vera skriflegur og uppfylla kröfur II. kafla húsaleigulaga, þ.m.t. um fjárhæð húsaleigu, hvort samningur sé tímabundinn eða ótímabundinn og hvaða þjónusta við húsnæðið er innifalin í leigu. </a:t>
            </a:r>
          </a:p>
          <a:p>
            <a:r>
              <a:rPr lang="is-IS" b="1" dirty="0">
                <a:solidFill>
                  <a:srgbClr val="FF0000"/>
                </a:solidFill>
              </a:rPr>
              <a:t>Við það skal miða að starfsmenn greiði ekki hærri leigu en almennt gerist og að leigufjárhæðin sé sanngjörn og eðlileg í garð beggja aðila. Við mat á því hvort leigufjárhæð sé sanngjörn og eðlileg verður m.a. litið til stærðar, staðsetningar og ástands húsnæðis og leiguverðs samkvæmt þinglýstum húsaleigusamningum á sama svæði. </a:t>
            </a:r>
          </a:p>
          <a:p>
            <a:r>
              <a:rPr lang="is-IS" dirty="0"/>
              <a:t>Húsnæði skal ætlað til búsetu og uppfylla kröfur um aðbúnað og hollustuhætti. </a:t>
            </a:r>
          </a:p>
          <a:p>
            <a:r>
              <a:rPr lang="is-IS" dirty="0"/>
              <a:t>Sé samkomulag um að starfsmaður greiði ekki leigu fyrir húsnæði mega launakjör engu að síður ekki vera lakari en lágmarkskjör kjarasamnings skv. 1. gr. laga nr. 55/1980. </a:t>
            </a:r>
          </a:p>
          <a:p>
            <a:r>
              <a:rPr lang="is-IS" dirty="0"/>
              <a:t>Ákvæði þessi gilda á meðan starfsmaður er á launaskrá hjá hlutaðeigandi atvinnurekanda. </a:t>
            </a:r>
          </a:p>
          <a:p>
            <a:endParaRPr lang="is-IS" dirty="0"/>
          </a:p>
          <a:p>
            <a:pPr marL="3600" indent="0">
              <a:buNone/>
            </a:pPr>
            <a:r>
              <a:rPr lang="is-IS" b="1" dirty="0"/>
              <a:t>Bókun um launakerfi </a:t>
            </a:r>
            <a:endParaRPr lang="is-IS" dirty="0"/>
          </a:p>
          <a:p>
            <a:r>
              <a:rPr lang="is-IS" dirty="0"/>
              <a:t>Samningsaðilar stefna að því að innleiða nýtt launakerfi sem hluta kjarasamningsins. Meginmarkmið þess er að launasetning innan fyrirtækja verði málefnaleg og sveigjanleg. Launakerfið verði valkostur til útfærslu á vinnustöðum sem heimilt frávik undir 5. kafla kjarasamninga. </a:t>
            </a:r>
          </a:p>
          <a:p>
            <a:r>
              <a:rPr lang="is-IS" dirty="0"/>
              <a:t>Þegar vinnu við þróun launakerfisins er lokið hefjist annar áfangi við gerð kynningarefnis og kynningarstarf [2019]. </a:t>
            </a:r>
          </a:p>
        </p:txBody>
      </p:sp>
    </p:spTree>
    <p:extLst>
      <p:ext uri="{BB962C8B-B14F-4D97-AF65-F5344CB8AC3E}">
        <p14:creationId xmlns:p14="http://schemas.microsoft.com/office/powerpoint/2010/main" val="371490910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>
            <a:extLst>
              <a:ext uri="{FF2B5EF4-FFF2-40B4-BE49-F238E27FC236}">
                <a16:creationId xmlns:a16="http://schemas.microsoft.com/office/drawing/2014/main" id="{82A232ED-F0A7-460E-82E5-C9C80A76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0" dirty="0"/>
              <a:t> </a:t>
            </a:r>
            <a:r>
              <a:rPr lang="is-IS" dirty="0">
                <a:solidFill>
                  <a:schemeClr val="accent3"/>
                </a:solidFill>
              </a:rPr>
              <a:t>Breytingar</a:t>
            </a:r>
            <a:r>
              <a:rPr lang="is-IS" dirty="0"/>
              <a:t> </a:t>
            </a:r>
            <a:r>
              <a:rPr lang="is-IS" dirty="0">
                <a:solidFill>
                  <a:schemeClr val="accent3"/>
                </a:solidFill>
              </a:rPr>
              <a:t>á aðalkjarasamningi og </a:t>
            </a:r>
            <a:r>
              <a:rPr lang="is-IS" dirty="0" err="1">
                <a:solidFill>
                  <a:schemeClr val="accent3"/>
                </a:solidFill>
              </a:rPr>
              <a:t>greiðasölusamningi</a:t>
            </a:r>
            <a:r>
              <a:rPr lang="is-IS" dirty="0">
                <a:solidFill>
                  <a:schemeClr val="accent3"/>
                </a:solidFill>
              </a:rPr>
              <a:t> SGS og SA</a:t>
            </a:r>
          </a:p>
        </p:txBody>
      </p:sp>
      <p:sp>
        <p:nvSpPr>
          <p:cNvPr id="2" name="Staðgengill efnis 1">
            <a:extLst>
              <a:ext uri="{FF2B5EF4-FFF2-40B4-BE49-F238E27FC236}">
                <a16:creationId xmlns:a16="http://schemas.microsoft.com/office/drawing/2014/main" id="{78725161-D844-4DDE-8950-F2853E32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77840"/>
            <a:ext cx="11160000" cy="4792220"/>
          </a:xfrm>
        </p:spPr>
        <p:txBody>
          <a:bodyPr/>
          <a:lstStyle/>
          <a:p>
            <a:pPr marL="3600" indent="0">
              <a:buNone/>
            </a:pPr>
            <a:r>
              <a:rPr lang="is-IS" b="1" dirty="0"/>
              <a:t>Aðra þætti sem breytast má finna á heimasíðu félagsins, </a:t>
            </a:r>
            <a:r>
              <a:rPr lang="is-IS" b="1" dirty="0" smtClean="0">
                <a:hlinkClick r:id="rId2"/>
              </a:rPr>
              <a:t>www.asa.is</a:t>
            </a:r>
            <a:endParaRPr lang="is-IS" b="1" dirty="0"/>
          </a:p>
          <a:p>
            <a:pPr marL="360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9741585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fjall, himinn, utandyra, n�tt�ra&#10;&#10;Lýsing sjálfkrafa búin til">
            <a:extLst>
              <a:ext uri="{FF2B5EF4-FFF2-40B4-BE49-F238E27FC236}">
                <a16:creationId xmlns:a16="http://schemas.microsoft.com/office/drawing/2014/main" id="{F167FA9A-0E05-4BAA-9003-83615C80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40513"/>
            <a:ext cx="12195266" cy="8130177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44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011"/>
            <a:ext cx="11160000" cy="434608"/>
          </a:xfrm>
        </p:spPr>
        <p:txBody>
          <a:bodyPr/>
          <a:lstStyle/>
          <a:p>
            <a:pPr algn="r"/>
            <a:r>
              <a:rPr lang="is-IS" dirty="0">
                <a:solidFill>
                  <a:schemeClr val="bg1"/>
                </a:solidFill>
              </a:rPr>
              <a:t>Nýr kjarasamningur við Samtök atvinnulífsins - kynning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481118-4B77-4934-AD01-3257613F3801}"/>
              </a:ext>
            </a:extLst>
          </p:cNvPr>
          <p:cNvSpPr/>
          <p:nvPr/>
        </p:nvSpPr>
        <p:spPr>
          <a:xfrm>
            <a:off x="3679113" y="65009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Undirbúningur</a:t>
            </a:r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chemeClr val="bg1"/>
                </a:solidFill>
              </a:rPr>
              <a:t>Hátt í 2.000 félagsmenn tóku þátt </a:t>
            </a: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AB0A-0F57-47D4-85A4-5541A0C054D1}"/>
              </a:ext>
            </a:extLst>
          </p:cNvPr>
          <p:cNvSpPr txBox="1"/>
          <p:nvPr/>
        </p:nvSpPr>
        <p:spPr>
          <a:xfrm>
            <a:off x="3840929" y="732491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59BB5-62BF-41AC-A34C-13661CFAC990}"/>
              </a:ext>
            </a:extLst>
          </p:cNvPr>
          <p:cNvSpPr/>
          <p:nvPr/>
        </p:nvSpPr>
        <p:spPr>
          <a:xfrm>
            <a:off x="3679113" y="1835816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nn-NO" sz="2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Lífskjarasamningurinn</a:t>
            </a:r>
            <a: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rgbClr val="FFFFFF"/>
                </a:solidFill>
              </a:rPr>
              <a:t>Styttri vinnutími, aukinn frítími og fjölskylduvænni vinnustaður 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FB252-5970-4F9E-ABB3-9B982C21EE91}"/>
              </a:ext>
            </a:extLst>
          </p:cNvPr>
          <p:cNvSpPr txBox="1"/>
          <p:nvPr/>
        </p:nvSpPr>
        <p:spPr>
          <a:xfrm>
            <a:off x="3840929" y="1883374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246A88-0FCE-44BF-8763-894D11A9A7F9}"/>
              </a:ext>
            </a:extLst>
          </p:cNvPr>
          <p:cNvSpPr/>
          <p:nvPr/>
        </p:nvSpPr>
        <p:spPr>
          <a:xfrm>
            <a:off x="3679113" y="309120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Einstakir hópar</a:t>
            </a:r>
            <a:b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Ýmsar breytingar </a:t>
            </a:r>
            <a:endParaRPr lang="is-I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885ED-779F-4D85-A959-2BDD48A7E939}"/>
              </a:ext>
            </a:extLst>
          </p:cNvPr>
          <p:cNvSpPr txBox="1"/>
          <p:nvPr/>
        </p:nvSpPr>
        <p:spPr>
          <a:xfrm>
            <a:off x="3840929" y="313876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B9D77-50E3-4017-B3A7-59F40598646E}"/>
              </a:ext>
            </a:extLst>
          </p:cNvPr>
          <p:cNvSpPr/>
          <p:nvPr/>
        </p:nvSpPr>
        <p:spPr>
          <a:xfrm>
            <a:off x="3679113" y="4314041"/>
            <a:ext cx="4833775" cy="108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Aðkoma ríkisins</a:t>
            </a:r>
            <a:b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Lífskjarasamningur skapar skilyrði til vaxtalækkunar-</a:t>
            </a:r>
            <a:endParaRPr lang="is-IS" sz="2000" i="1" dirty="0">
              <a:solidFill>
                <a:srgbClr val="00A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F8BBF-4E8C-41BD-8AE4-4A9072BE2967}"/>
              </a:ext>
            </a:extLst>
          </p:cNvPr>
          <p:cNvSpPr txBox="1"/>
          <p:nvPr/>
        </p:nvSpPr>
        <p:spPr>
          <a:xfrm>
            <a:off x="3840929" y="4361599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1A15DABC-9FFE-4F67-991F-5EFAA2775CE8}"/>
              </a:ext>
            </a:extLst>
          </p:cNvPr>
          <p:cNvSpPr/>
          <p:nvPr/>
        </p:nvSpPr>
        <p:spPr>
          <a:xfrm>
            <a:off x="3657341" y="5546305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Atkvæðagreiðsla</a:t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Sýnum samstöðu og greiðum atkvæði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C7228BA6-2CE7-45F2-AFF3-CB93A10C8284}"/>
              </a:ext>
            </a:extLst>
          </p:cNvPr>
          <p:cNvSpPr txBox="1"/>
          <p:nvPr/>
        </p:nvSpPr>
        <p:spPr>
          <a:xfrm>
            <a:off x="3819157" y="557644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24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723482"/>
            <a:ext cx="10363200" cy="790471"/>
          </a:xfrm>
        </p:spPr>
        <p:txBody>
          <a:bodyPr/>
          <a:lstStyle/>
          <a:p>
            <a:r>
              <a:rPr lang="is-IS" dirty="0"/>
              <a:t>Skattamál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399" y="1741715"/>
            <a:ext cx="9495693" cy="4970584"/>
          </a:xfr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380990" indent="-3809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Nýtt lágtekjuþrep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Ráðstöfunartekjur tekjulægsta hópsins aukast um 10.000 kr/mánuði</a:t>
            </a:r>
          </a:p>
          <a:p>
            <a:pPr>
              <a:lnSpc>
                <a:spcPct val="110000"/>
              </a:lnSpc>
            </a:pP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Endanleg útfærsla breytinganna liggur ekki fyrir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Skattleysismörk föst á innleiðingartímabilinu 2020–2023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Hækka eftir það umfram verðbólgu sem nemi framleiðniaukningu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Markvisst dregið úr samnýtingu sambúðaraðila á skattþrepum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583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509116"/>
            <a:ext cx="10363200" cy="1433565"/>
          </a:xfrm>
        </p:spPr>
        <p:txBody>
          <a:bodyPr/>
          <a:lstStyle/>
          <a:p>
            <a:r>
              <a:rPr lang="is-IS" dirty="0"/>
              <a:t>Fæðingarorlof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399" y="2639365"/>
            <a:ext cx="9977719" cy="3115976"/>
          </a:xfrm>
        </p:spPr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Lengist úr 9 mánuðum í 10 í byrjun árs 2020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Skipting milli foreldra 4+4+2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Lengist í 12 mánuði í byrjun árs 2021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Skipting milli foreldra 5+5+2 </a:t>
            </a:r>
          </a:p>
          <a:p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Áfram sjálfstæður réttur hvors foreldris og hluti til skiptanna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44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29698"/>
            <a:ext cx="10363200" cy="1272791"/>
          </a:xfrm>
        </p:spPr>
        <p:txBody>
          <a:bodyPr/>
          <a:lstStyle/>
          <a:p>
            <a:r>
              <a:rPr lang="is-IS" dirty="0"/>
              <a:t>Barnabætur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399" y="2200166"/>
            <a:ext cx="8705711" cy="4028137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Skerðingarmörk barnabóta hækka úr 300.000 í 325.000 kr. á mánuði á árinu 2020</a:t>
            </a:r>
          </a:p>
          <a:p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5.000 kr. hækkun barnabóta á mánuði fyrir hjón með tvö börn með samanlagðar tekjur frá 670-870 þúsund á mánuði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2.500 kr. hækkun barnabóta á mánuði fyrir einstæða foreldra með tvö börn með tekjur á bilinu 330-580 þúsund á mánuði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41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69892"/>
            <a:ext cx="10363200" cy="951243"/>
          </a:xfrm>
        </p:spPr>
        <p:txBody>
          <a:bodyPr/>
          <a:lstStyle/>
          <a:p>
            <a:r>
              <a:rPr lang="is-IS" dirty="0"/>
              <a:t>Húsnæðismál (1)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3676" y="1848899"/>
            <a:ext cx="9391859" cy="4608843"/>
          </a:xfrm>
        </p:spPr>
        <p:txBody>
          <a:bodyPr>
            <a:normAutofit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milljarðar kr. í viðbót í stofnframlög 2020–2022 ca. 1.800 íbúðir</a:t>
            </a:r>
            <a:b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Unnið með aðilum að leiðum til að auðvelda ungu fólki fyrstu kaup (sjá næstu slæðu)</a:t>
            </a:r>
            <a:b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Fyrstu kaupa úrræði ná líka til þeirra sem ekki hafa átt húsnæði sl. 5 ár</a:t>
            </a:r>
            <a:b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Heimilt að ráðstafa tilgreindri séreign til húsnæðiskaupa með ákv. hámarki</a:t>
            </a:r>
            <a:b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Framlengd núverandi heimild til nýtingar á séreignarsparnaði um tvö ár</a:t>
            </a:r>
            <a:b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Húsaleigulög endurskoðuð með leigubremsu og öðrum auknum réttindum leigjenda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49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B2A74C-78D8-4508-9E7F-16DFBEE96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5892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9B2A74C-78D8-4508-9E7F-16DFBEE96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EE2FB9C-1D52-4874-B825-716352DDFC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48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5F760-3DAD-4151-8682-39405108AD37}"/>
              </a:ext>
            </a:extLst>
          </p:cNvPr>
          <p:cNvSpPr/>
          <p:nvPr/>
        </p:nvSpPr>
        <p:spPr>
          <a:xfrm>
            <a:off x="1" y="1"/>
            <a:ext cx="12191998" cy="68913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50000"/>
                </a:schemeClr>
              </a:gs>
              <a:gs pos="100000">
                <a:srgbClr val="575656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C3150E7-5952-4413-B002-03F1B2EBFB4C}"/>
              </a:ext>
            </a:extLst>
          </p:cNvPr>
          <p:cNvSpPr txBox="1">
            <a:spLocks/>
          </p:cNvSpPr>
          <p:nvPr/>
        </p:nvSpPr>
        <p:spPr bwMode="auto">
          <a:xfrm>
            <a:off x="479425" y="6201020"/>
            <a:ext cx="2987675" cy="25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" indent="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Birt með fyrirvara um prent- og reiknivillur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E63FE49-1DD4-4058-8ADA-25FE288C61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1" t="486"/>
          <a:stretch/>
        </p:blipFill>
        <p:spPr>
          <a:xfrm>
            <a:off x="6879770" y="0"/>
            <a:ext cx="5312229" cy="6891338"/>
          </a:xfrm>
          <a:prstGeom prst="rect">
            <a:avLst/>
          </a:prstGeom>
          <a:noFill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9312B-3FE0-49F2-8EC8-6647C818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11" y="1057274"/>
            <a:ext cx="6817544" cy="1185863"/>
          </a:xfrm>
        </p:spPr>
        <p:txBody>
          <a:bodyPr/>
          <a:lstStyle/>
          <a:p>
            <a:r>
              <a:rPr lang="is-IS" dirty="0"/>
              <a:t>Lífskjarasamningurinn 2019-2022</a:t>
            </a:r>
          </a:p>
        </p:txBody>
      </p:sp>
      <p:sp>
        <p:nvSpPr>
          <p:cNvPr id="19" name="Subtitle 20">
            <a:extLst>
              <a:ext uri="{FF2B5EF4-FFF2-40B4-BE49-F238E27FC236}">
                <a16:creationId xmlns:a16="http://schemas.microsoft.com/office/drawing/2014/main" id="{D322BC57-EE65-4A23-A587-3B2FB64A9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55" y="2532166"/>
            <a:ext cx="5695645" cy="407193"/>
          </a:xfrm>
        </p:spPr>
        <p:txBody>
          <a:bodyPr wrap="square">
            <a:noAutofit/>
          </a:bodyPr>
          <a:lstStyle/>
          <a:p>
            <a:r>
              <a:rPr lang="is-I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Varðstaða um kaupmátt launa, lægri verðbólgu og lægri vexti til frambúðar</a:t>
            </a:r>
            <a:endParaRPr lang="is-I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7A3DEF-5DAF-46C2-A676-8BC76F2F267F}"/>
              </a:ext>
            </a:extLst>
          </p:cNvPr>
          <p:cNvSpPr/>
          <p:nvPr/>
        </p:nvSpPr>
        <p:spPr>
          <a:xfrm>
            <a:off x="0" y="5500689"/>
            <a:ext cx="7443788" cy="199072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E6E54AB-E918-43FD-97BC-EB89229BC0B0}"/>
              </a:ext>
            </a:extLst>
          </p:cNvPr>
          <p:cNvSpPr txBox="1">
            <a:spLocks/>
          </p:cNvSpPr>
          <p:nvPr/>
        </p:nvSpPr>
        <p:spPr bwMode="auto">
          <a:xfrm>
            <a:off x="400355" y="6064391"/>
            <a:ext cx="196453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" indent="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3. apríl 2019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67C71B5-ED9A-4E21-A173-A1C815FD2955}"/>
              </a:ext>
            </a:extLst>
          </p:cNvPr>
          <p:cNvSpPr txBox="1">
            <a:spLocks/>
          </p:cNvSpPr>
          <p:nvPr/>
        </p:nvSpPr>
        <p:spPr bwMode="auto">
          <a:xfrm>
            <a:off x="400355" y="6353420"/>
            <a:ext cx="2987675" cy="25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" indent="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0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Birt með fyrirvara um prent- og reiknivillur</a:t>
            </a:r>
          </a:p>
        </p:txBody>
      </p:sp>
    </p:spTree>
    <p:extLst>
      <p:ext uri="{BB962C8B-B14F-4D97-AF65-F5344CB8AC3E}">
        <p14:creationId xmlns:p14="http://schemas.microsoft.com/office/powerpoint/2010/main" val="2910841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01227"/>
            <a:ext cx="10363200" cy="982332"/>
          </a:xfrm>
        </p:spPr>
        <p:txBody>
          <a:bodyPr/>
          <a:lstStyle/>
          <a:p>
            <a:r>
              <a:rPr lang="is-IS" dirty="0"/>
              <a:t>Húsnæðismál (2)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399" y="1982874"/>
            <a:ext cx="9200940" cy="4273900"/>
          </a:xfrm>
        </p:spPr>
        <p:txBody>
          <a:bodyPr>
            <a:normAutofit/>
          </a:bodyPr>
          <a:lstStyle/>
          <a:p>
            <a:r>
              <a:rPr lang="is-I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Startlán (tillaga starfshóps ríkisstjórnarinnar)</a:t>
            </a:r>
          </a:p>
          <a:p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Ríkið veitir Startlán til viðbótar láni frá banka eða lífeyrissjóði og lokar bilinu upp að 90% veðhlutfalli 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Hugsað fyrir tekjulága sem ekki ráða við greiðslubyrði lána sem bjóðast á markaði og/eða eiga ekki fyrir fyrstu útborgun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575" lvl="1" indent="-380990" algn="l">
              <a:buFont typeface="Wingdings" panose="05000000000000000000" pitchFamily="2" charset="2"/>
              <a:buChar char="Ø"/>
            </a:pPr>
            <a:r>
              <a:rPr lang="is-I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Lægri vextir en almennt bjóðast á viðbótarlánum</a:t>
            </a:r>
          </a:p>
          <a:p>
            <a:pPr marL="990575" lvl="1" indent="-380990" algn="l">
              <a:buFont typeface="Wingdings" panose="05000000000000000000" pitchFamily="2" charset="2"/>
              <a:buChar char="Ø"/>
            </a:pPr>
            <a:r>
              <a:rPr lang="is-I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Lægri krafa um eigið fé og lægri greiðslubyrði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44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509752"/>
            <a:ext cx="10363200" cy="1115848"/>
          </a:xfrm>
        </p:spPr>
        <p:txBody>
          <a:bodyPr/>
          <a:lstStyle/>
          <a:p>
            <a:r>
              <a:rPr lang="is-IS" dirty="0"/>
              <a:t>Húsnæðismál (3)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102069"/>
            <a:ext cx="9287641" cy="4246179"/>
          </a:xfrm>
        </p:spPr>
        <p:txBody>
          <a:bodyPr>
            <a:normAutofit lnSpcReduction="10000"/>
          </a:bodyPr>
          <a:lstStyle/>
          <a:p>
            <a:r>
              <a:rPr lang="is-IS" sz="26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Eiginfjárlán (tillaga starfshóps ríkisstjórnarinnar)</a:t>
            </a:r>
          </a:p>
          <a:p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Ríkið veiti Eiginfjárlán sem nemur allt að 15-30% af kaupverði fyrir tekjulága sem ekki ráða við greiðslubyrði Startláns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 afborgana. </a:t>
            </a: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Höfuðstóll helst sem hlutfall af matsverði íbúðar. Hægt er að greiða lánið upp í áföngum á matsvirði. Greiðist annars við sölu eða þegar 25 ár eru liðin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 vaxta. </a:t>
            </a: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Lágir vextir byrja eftir fimm ár. Hvati til að greiða lánið upp þegar svigrúm gefst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04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714705"/>
            <a:ext cx="10363200" cy="1051033"/>
          </a:xfrm>
        </p:spPr>
        <p:txBody>
          <a:bodyPr/>
          <a:lstStyle/>
          <a:p>
            <a:r>
              <a:rPr lang="is-IS" dirty="0"/>
              <a:t>Lífeyrismál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399" y="2158123"/>
            <a:ext cx="9119476" cy="3985172"/>
          </a:xfrm>
        </p:spPr>
        <p:txBody>
          <a:bodyPr>
            <a:normAutofit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Heildarendurskoðun lífeyrismála með heildarsamtökum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15,5% skyldutryggingariðgjald lögfest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Heimild til að ráðstafa 3,5% í tilgreinda séreign lögfest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Heimilt að ráðstafa tilgreindir séreign til húsnæðismála með tíma- og fjárhæðartakmörkum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Endurskoðun lífeyristökualdurs í samráði við aðila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47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30623"/>
            <a:ext cx="10363200" cy="869768"/>
          </a:xfrm>
        </p:spPr>
        <p:txBody>
          <a:bodyPr/>
          <a:lstStyle/>
          <a:p>
            <a:r>
              <a:rPr lang="is-IS" dirty="0"/>
              <a:t>Félagsleg undirboð - helstu atriði (1)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1667641"/>
            <a:ext cx="9483835" cy="493285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Tekið á kennitöluflakki – byggt á sameiginlegum tillögum ASÍ og SA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Heimildir til refsingar vegna launaþjófnaðar auknar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Fastur samráðshópur stjórnvalda og aðila vinnumarkaðarins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Formlegt samkomulag stjórnvalda um skipulagt samstarf gegn brotastarfsemi á vinnumarkaði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319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30623"/>
            <a:ext cx="10363200" cy="869768"/>
          </a:xfrm>
        </p:spPr>
        <p:txBody>
          <a:bodyPr/>
          <a:lstStyle/>
          <a:p>
            <a:r>
              <a:rPr lang="is-IS" dirty="0"/>
              <a:t>Félagsleg undirboð - helstu atriði (2)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1667641"/>
            <a:ext cx="9483835" cy="4932855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Lagaheimildir til að taka á brotastarfsemi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Keðjuábyrgð í lög um opinber innkaup</a:t>
            </a:r>
          </a:p>
          <a:p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Komið í veg fyrir brotastarfsemi undir formerkjum starfsnáms og sjálfboðaliðastarfsemi  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Aðstoð og vernd fyrir fórnarlömb vinnumannsals og nauðungarvinnu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438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58650"/>
            <a:ext cx="10363200" cy="841741"/>
          </a:xfrm>
        </p:spPr>
        <p:txBody>
          <a:bodyPr/>
          <a:lstStyle/>
          <a:p>
            <a:r>
              <a:rPr lang="is-IS" dirty="0"/>
              <a:t>Hagstjórn, vinnumarkaður og verðlag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1989958"/>
            <a:ext cx="9091448" cy="4209393"/>
          </a:xfrm>
        </p:spPr>
        <p:txBody>
          <a:bodyPr>
            <a:normAutofit fontScale="925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Heildarsamtök á vinnumarkaði verði aðilar að Þjóðhagsráði með útvíkkuðu hlutverki – Efnahags- og félagslegur stöðugleiki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Grænbók um framtíðarumhverfi kjarasamninga og vinnumarkaðsmála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Gjaldskrár ríkisins:</a:t>
            </a:r>
          </a:p>
          <a:p>
            <a:pPr marL="990575" lvl="1" indent="-380990" algn="l">
              <a:buFont typeface="Arial" panose="020B0604020202020204" pitchFamily="34" charset="0"/>
              <a:buChar char="•"/>
            </a:pPr>
            <a:r>
              <a:rPr lang="is-IS" sz="21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Hækki ekki frekar á árinu 2019 ríkisins verðlagi 2020</a:t>
            </a:r>
          </a:p>
          <a:p>
            <a:pPr marL="990575" lvl="1" indent="-380990" algn="l">
              <a:buFont typeface="Arial" panose="020B0604020202020204" pitchFamily="34" charset="0"/>
              <a:buChar char="•"/>
            </a:pPr>
            <a:r>
              <a:rPr lang="is-IS" sz="21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Hækka um hámark 2,5% á árinu 2020</a:t>
            </a:r>
          </a:p>
          <a:p>
            <a:pPr marL="990575" lvl="1" indent="-380990" algn="l">
              <a:buFont typeface="Arial" panose="020B0604020202020204" pitchFamily="34" charset="0"/>
              <a:buChar char="•"/>
            </a:pPr>
            <a:r>
              <a:rPr lang="is-IS" sz="21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Yfirlýsing frá Sambandi sveitarfélaga með tilmælum til sveitarfélaga um sambærilega nálgun</a:t>
            </a:r>
          </a:p>
          <a:p>
            <a:pPr marL="990575" lvl="1" indent="-380990" algn="l">
              <a:buFont typeface="Arial" panose="020B0604020202020204" pitchFamily="34" charset="0"/>
              <a:buChar char="•"/>
            </a:pPr>
            <a:r>
              <a:rPr lang="is-IS" sz="21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Fyrirtæki í ríkiseigu gæti ýtrasta aðhalds við gjaldskrárbreytingar</a:t>
            </a:r>
          </a:p>
          <a:p>
            <a:pPr marL="990575" lvl="1" indent="-380990" algn="l">
              <a:buFont typeface="Arial" panose="020B0604020202020204" pitchFamily="34" charset="0"/>
              <a:buChar char="•"/>
            </a:pPr>
            <a:endParaRPr lang="is-IS" sz="2133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734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71517"/>
            <a:ext cx="10363200" cy="1508235"/>
          </a:xfrm>
        </p:spPr>
        <p:txBody>
          <a:bodyPr/>
          <a:lstStyle/>
          <a:p>
            <a:r>
              <a:rPr lang="is-IS" dirty="0"/>
              <a:t>Dregið úr vægi verðtryggingar (1)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42731" y="2452413"/>
            <a:ext cx="10720552" cy="4260192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Frá byrjun árs 2020 - verðtryggð jafngreiðslulán (Íslandslán) til lengri tíma en 25 ára bönnuð nema með ákveðnum skilyrðum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Frá byrjun árs 2020 - lágmarkstími verðtryggðra neytendalána lengdur úr 5 í 10 ár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Frá byrjun árs 2020 - vísitala neysluverðs án húsnæðis verði grundvöllur verðtryggingar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Fyrir júní 2020 - lokið athugun á aðferðafræði vísitölu neysluverðs</a:t>
            </a:r>
            <a: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s-IS" sz="2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1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72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574567"/>
            <a:ext cx="10363200" cy="1261240"/>
          </a:xfrm>
        </p:spPr>
        <p:txBody>
          <a:bodyPr/>
          <a:lstStyle/>
          <a:p>
            <a:r>
              <a:rPr lang="is-IS" dirty="0"/>
              <a:t>Dregið úr vægi verðtryggingar </a:t>
            </a:r>
            <a:r>
              <a:rPr lang="en-US" dirty="0"/>
              <a:t>(2)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399" y="2494455"/>
            <a:ext cx="9371724" cy="3788979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Fyrir lok árs 2020 - ákvörðun liggi fyrir um frekari takmörkun eða bann við verðtryggðum jafngreiðslulánum að gefnum forsendum um stöðugleika og vaxtastig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Auknir hagrænir hvatar til töku óverðtryggðra lána</a:t>
            </a:r>
            <a:b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is-I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Stemma stigu við sjálfvirkum vísitöluhækkunum vöru, þjónustu og skammtímasamninga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558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tx1"/>
                </a:solidFill>
              </a:rPr>
              <a:t>Forsenduákvæði kjarasamninga</a:t>
            </a: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77839"/>
            <a:ext cx="11160000" cy="5389291"/>
          </a:xfrm>
        </p:spPr>
        <p:txBody>
          <a:bodyPr/>
          <a:lstStyle/>
          <a:p>
            <a:r>
              <a:rPr lang="is-IS" sz="4400" b="1" dirty="0" smtClean="0"/>
              <a:t>Kaupmáttur aukist </a:t>
            </a:r>
          </a:p>
          <a:p>
            <a:r>
              <a:rPr lang="is-IS" sz="4400" b="1" dirty="0" smtClean="0"/>
              <a:t>Vextir lækki</a:t>
            </a:r>
          </a:p>
          <a:p>
            <a:r>
              <a:rPr lang="is-IS" sz="4400" b="1" dirty="0" smtClean="0"/>
              <a:t>Stjórnvöld standi við gefin fyrirheit</a:t>
            </a:r>
          </a:p>
          <a:p>
            <a:endParaRPr lang="is-IS" dirty="0"/>
          </a:p>
          <a:p>
            <a:r>
              <a:rPr lang="is-IS" sz="4400" b="1" dirty="0" smtClean="0"/>
              <a:t>Ef forsendur standast ekki eru samningar uppsegjanlegir í september 2020 og september 2021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42796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fjall, himinn, utandyra, n�tt�ra&#10;&#10;Lýsing sjálfkrafa búin til">
            <a:extLst>
              <a:ext uri="{FF2B5EF4-FFF2-40B4-BE49-F238E27FC236}">
                <a16:creationId xmlns:a16="http://schemas.microsoft.com/office/drawing/2014/main" id="{F167FA9A-0E05-4BAA-9003-83615C80C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40513"/>
            <a:ext cx="12195266" cy="8130177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6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94011"/>
            <a:ext cx="11160000" cy="434608"/>
          </a:xfrm>
        </p:spPr>
        <p:txBody>
          <a:bodyPr/>
          <a:lstStyle/>
          <a:p>
            <a:pPr algn="r"/>
            <a:r>
              <a:rPr lang="is-IS" dirty="0">
                <a:solidFill>
                  <a:schemeClr val="bg1"/>
                </a:solidFill>
              </a:rPr>
              <a:t>Nýr kjarasamningur við Samtök atvinnulífsins - kynning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481118-4B77-4934-AD01-3257613F3801}"/>
              </a:ext>
            </a:extLst>
          </p:cNvPr>
          <p:cNvSpPr/>
          <p:nvPr/>
        </p:nvSpPr>
        <p:spPr>
          <a:xfrm>
            <a:off x="3679113" y="65009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Undirbúningur</a:t>
            </a:r>
            <a: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chemeClr val="bg1"/>
                </a:solidFill>
              </a:rPr>
              <a:t>Hátt í 2.000 félagsmenn tóku þátt </a:t>
            </a:r>
            <a:r>
              <a:rPr lang="is-IS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</a:t>
            </a:r>
            <a:endParaRPr lang="is-I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AAB0A-0F57-47D4-85A4-5541A0C054D1}"/>
              </a:ext>
            </a:extLst>
          </p:cNvPr>
          <p:cNvSpPr txBox="1"/>
          <p:nvPr/>
        </p:nvSpPr>
        <p:spPr>
          <a:xfrm>
            <a:off x="3840929" y="732491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59BB5-62BF-41AC-A34C-13661CFAC990}"/>
              </a:ext>
            </a:extLst>
          </p:cNvPr>
          <p:cNvSpPr/>
          <p:nvPr/>
        </p:nvSpPr>
        <p:spPr>
          <a:xfrm>
            <a:off x="3679113" y="1835816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nn-NO" sz="2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Lífskjarasamningurinn</a:t>
            </a:r>
            <a: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/>
            </a:r>
            <a:b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dirty="0">
                <a:solidFill>
                  <a:srgbClr val="FFFFFF"/>
                </a:solidFill>
              </a:rPr>
              <a:t>Styttri vinnutími, aukinn frítími og fjölskylduvænni vinnustaður 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DFB252-5970-4F9E-ABB3-9B982C21EE91}"/>
              </a:ext>
            </a:extLst>
          </p:cNvPr>
          <p:cNvSpPr txBox="1"/>
          <p:nvPr/>
        </p:nvSpPr>
        <p:spPr>
          <a:xfrm>
            <a:off x="3840929" y="1883374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246A88-0FCE-44BF-8763-894D11A9A7F9}"/>
              </a:ext>
            </a:extLst>
          </p:cNvPr>
          <p:cNvSpPr/>
          <p:nvPr/>
        </p:nvSpPr>
        <p:spPr>
          <a:xfrm>
            <a:off x="3679113" y="3091207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Einstakir hópar</a:t>
            </a:r>
            <a:b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</a:t>
            </a: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Ýmsar breytingar </a:t>
            </a:r>
            <a:endParaRPr lang="is-I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885ED-779F-4D85-A959-2BDD48A7E939}"/>
              </a:ext>
            </a:extLst>
          </p:cNvPr>
          <p:cNvSpPr txBox="1"/>
          <p:nvPr/>
        </p:nvSpPr>
        <p:spPr>
          <a:xfrm>
            <a:off x="3840929" y="313876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5B9D77-50E3-4017-B3A7-59F40598646E}"/>
              </a:ext>
            </a:extLst>
          </p:cNvPr>
          <p:cNvSpPr/>
          <p:nvPr/>
        </p:nvSpPr>
        <p:spPr>
          <a:xfrm>
            <a:off x="3679113" y="4314041"/>
            <a:ext cx="4833775" cy="1080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Aðkoma ríkisins</a:t>
            </a:r>
            <a:br>
              <a:rPr lang="is-I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Lífskjarasamningur skapar skilyrði til vaxtalækkunar-</a:t>
            </a:r>
            <a:endParaRPr lang="is-IS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F8BBF-4E8C-41BD-8AE4-4A9072BE2967}"/>
              </a:ext>
            </a:extLst>
          </p:cNvPr>
          <p:cNvSpPr txBox="1"/>
          <p:nvPr/>
        </p:nvSpPr>
        <p:spPr>
          <a:xfrm>
            <a:off x="3840929" y="4361599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1A15DABC-9FFE-4F67-991F-5EFAA2775CE8}"/>
              </a:ext>
            </a:extLst>
          </p:cNvPr>
          <p:cNvSpPr/>
          <p:nvPr/>
        </p:nvSpPr>
        <p:spPr>
          <a:xfrm>
            <a:off x="3657341" y="5546305"/>
            <a:ext cx="4833775" cy="108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Atkvæðagreiðsla</a:t>
            </a:r>
            <a:br>
              <a:rPr lang="is-IS" sz="20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</a:br>
            <a:r>
              <a:rPr lang="is-IS" sz="1100" i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- Sýnum samstöðu og greiðum atkvæði</a:t>
            </a:r>
            <a:endParaRPr lang="is-IS" sz="2000" i="1" dirty="0">
              <a:solidFill>
                <a:srgbClr val="00A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C7228BA6-2CE7-45F2-AFF3-CB93A10C8284}"/>
              </a:ext>
            </a:extLst>
          </p:cNvPr>
          <p:cNvSpPr txBox="1"/>
          <p:nvPr/>
        </p:nvSpPr>
        <p:spPr>
          <a:xfrm>
            <a:off x="3819157" y="5576445"/>
            <a:ext cx="416781" cy="98488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6400" b="1" dirty="0">
                <a:solidFill>
                  <a:srgbClr val="00A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24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einstaklingur, ma�ur&#10;&#10;Lýsing sjálfkrafa búin til">
            <a:extLst>
              <a:ext uri="{FF2B5EF4-FFF2-40B4-BE49-F238E27FC236}">
                <a16:creationId xmlns:a16="http://schemas.microsoft.com/office/drawing/2014/main" id="{F48C338F-7EE4-4455-B324-B50DE404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891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2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Rétthyrningur: Ávöl horn 11">
            <a:extLst>
              <a:ext uri="{FF2B5EF4-FFF2-40B4-BE49-F238E27FC236}">
                <a16:creationId xmlns:a16="http://schemas.microsoft.com/office/drawing/2014/main" id="{FC4B4E09-EA94-4E1B-B68D-DE2D1BBB14FE}"/>
              </a:ext>
            </a:extLst>
          </p:cNvPr>
          <p:cNvSpPr/>
          <p:nvPr/>
        </p:nvSpPr>
        <p:spPr>
          <a:xfrm>
            <a:off x="1197204" y="311085"/>
            <a:ext cx="5938887" cy="3117915"/>
          </a:xfrm>
          <a:prstGeom prst="roundRect">
            <a:avLst/>
          </a:prstGeom>
          <a:solidFill>
            <a:srgbClr val="00A0E0">
              <a:alpha val="7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400" y="437196"/>
            <a:ext cx="6266153" cy="434608"/>
          </a:xfrm>
        </p:spPr>
        <p:txBody>
          <a:bodyPr/>
          <a:lstStyle/>
          <a:p>
            <a:r>
              <a:rPr lang="is-I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Aðilar kjarasamningsins eru:</a:t>
            </a:r>
          </a:p>
        </p:txBody>
      </p:sp>
      <p:sp>
        <p:nvSpPr>
          <p:cNvPr id="15" name="Staðgengill efnis 2">
            <a:extLst>
              <a:ext uri="{FF2B5EF4-FFF2-40B4-BE49-F238E27FC236}">
                <a16:creationId xmlns:a16="http://schemas.microsoft.com/office/drawing/2014/main" id="{4DAA25A6-7109-4924-A2AD-9615D741D878}"/>
              </a:ext>
            </a:extLst>
          </p:cNvPr>
          <p:cNvSpPr txBox="1">
            <a:spLocks/>
          </p:cNvSpPr>
          <p:nvPr/>
        </p:nvSpPr>
        <p:spPr>
          <a:xfrm>
            <a:off x="1679109" y="1050913"/>
            <a:ext cx="11160000" cy="1493640"/>
          </a:xfrm>
          <a:prstGeom prst="rect">
            <a:avLst/>
          </a:prstGeom>
        </p:spPr>
        <p:txBody>
          <a:bodyPr/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Öll 19 aðildarfélög SGS</a:t>
            </a:r>
          </a:p>
          <a:p>
            <a:r>
              <a:rPr lang="is-I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</a:t>
            </a:r>
          </a:p>
          <a:p>
            <a:r>
              <a:rPr lang="is-I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Landsamband íslenskra </a:t>
            </a:r>
            <a:r>
              <a:rPr lang="is-I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verzlunarmanna</a:t>
            </a:r>
            <a:endParaRPr lang="is-I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s-I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</a:t>
            </a:r>
          </a:p>
          <a:p>
            <a:r>
              <a:rPr lang="is-I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Samtök atvinnulífsins</a:t>
            </a:r>
          </a:p>
        </p:txBody>
      </p:sp>
    </p:spTree>
    <p:extLst>
      <p:ext uri="{BB962C8B-B14F-4D97-AF65-F5344CB8AC3E}">
        <p14:creationId xmlns:p14="http://schemas.microsoft.com/office/powerpoint/2010/main" val="3654064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>
            <a:extLst>
              <a:ext uri="{FF2B5EF4-FFF2-40B4-BE49-F238E27FC236}">
                <a16:creationId xmlns:a16="http://schemas.microsoft.com/office/drawing/2014/main" id="{B1FAB419-18E6-4907-B24C-D7E4ADC3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EEE60A-76BF-4C1C-97A1-9A5C765390B5}"/>
              </a:ext>
            </a:extLst>
          </p:cNvPr>
          <p:cNvSpPr txBox="1">
            <a:spLocks/>
          </p:cNvSpPr>
          <p:nvPr/>
        </p:nvSpPr>
        <p:spPr>
          <a:xfrm>
            <a:off x="95002" y="218597"/>
            <a:ext cx="8205849" cy="1886427"/>
          </a:xfrm>
          <a:prstGeom prst="rect">
            <a:avLst/>
          </a:prstGeom>
        </p:spPr>
        <p:txBody>
          <a:bodyPr/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+mj-lt"/>
                <a:ea typeface="ＭＳ Ｐゴシック" charset="0"/>
                <a:cs typeface="Arial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s-I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RAFRÆN KOSNING verður á </a:t>
            </a:r>
            <a:r>
              <a:rPr lang="is-I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www.asa.is</a:t>
            </a:r>
            <a:endParaRPr lang="is-I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s-I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Mínar síður – netfang eða sími til innskráningar</a:t>
            </a:r>
            <a:endParaRPr lang="is-I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s-I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Frá </a:t>
            </a:r>
            <a:r>
              <a:rPr lang="is-I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is-I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apríl til kl. </a:t>
            </a:r>
            <a:r>
              <a:rPr lang="is-I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16:00 </a:t>
            </a:r>
            <a:r>
              <a:rPr lang="is-I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apríl</a:t>
            </a:r>
          </a:p>
          <a:p>
            <a:r>
              <a:rPr lang="is-I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" name="Rectangle: Rounded Corners 60">
            <a:extLst>
              <a:ext uri="{FF2B5EF4-FFF2-40B4-BE49-F238E27FC236}">
                <a16:creationId xmlns:a16="http://schemas.microsoft.com/office/drawing/2014/main" id="{4DC4272D-9C5F-4D42-BB15-7CBE067E1CF1}"/>
              </a:ext>
            </a:extLst>
          </p:cNvPr>
          <p:cNvSpPr/>
          <p:nvPr/>
        </p:nvSpPr>
        <p:spPr>
          <a:xfrm>
            <a:off x="8146843" y="83127"/>
            <a:ext cx="3703120" cy="66739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0B8D764-CFE2-47D6-AB35-8D2C7C80269D}"/>
              </a:ext>
            </a:extLst>
          </p:cNvPr>
          <p:cNvSpPr txBox="1"/>
          <p:nvPr/>
        </p:nvSpPr>
        <p:spPr>
          <a:xfrm>
            <a:off x="8446355" y="725414"/>
            <a:ext cx="3104097" cy="5690789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88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Þeir félagsmenn sem ekki eru með skráð netfang eða síma í félagakerfi AFLs eru beðnir um að koma þeim upplýsingum til næstu skrifstofu félagsins eða senda á </a:t>
            </a:r>
            <a:r>
              <a:rPr lang="is-IS" sz="188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asa@asa.is</a:t>
            </a:r>
            <a:r>
              <a:rPr lang="is-IS" sz="188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is-IS" sz="188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is-IS" sz="188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is-IS" sz="188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345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5754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4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Samsett lausn sem byggir á samstarfi verklýðshreyfingar, atvinnurekenda og stjórnvalda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331AD4-098B-4245-BDAE-1388C4DF2ED9}"/>
              </a:ext>
            </a:extLst>
          </p:cNvPr>
          <p:cNvSpPr/>
          <p:nvPr/>
        </p:nvSpPr>
        <p:spPr>
          <a:xfrm>
            <a:off x="6173940" y="1102637"/>
            <a:ext cx="2520000" cy="25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pPr algn="r"/>
            <a:r>
              <a:rPr lang="is-IS" sz="2400" b="1" dirty="0">
                <a:solidFill>
                  <a:schemeClr val="bg1"/>
                </a:solidFill>
              </a:rPr>
              <a:t>Aukinn sveigjanleiki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BB7FA0-D3B8-483B-98CB-5BA6CEC60057}"/>
              </a:ext>
            </a:extLst>
          </p:cNvPr>
          <p:cNvSpPr/>
          <p:nvPr/>
        </p:nvSpPr>
        <p:spPr>
          <a:xfrm>
            <a:off x="6189088" y="3789999"/>
            <a:ext cx="2520000" cy="252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b"/>
          <a:lstStyle/>
          <a:p>
            <a:pPr algn="r"/>
            <a:r>
              <a:rPr lang="is-IS" sz="2400" b="1" dirty="0">
                <a:solidFill>
                  <a:schemeClr val="bg1"/>
                </a:solidFill>
              </a:rPr>
              <a:t>Lægri</a:t>
            </a:r>
            <a:br>
              <a:rPr lang="is-IS" sz="2400" b="1" dirty="0">
                <a:solidFill>
                  <a:schemeClr val="bg1"/>
                </a:solidFill>
              </a:rPr>
            </a:br>
            <a:r>
              <a:rPr lang="is-IS" sz="2400" b="1" dirty="0">
                <a:solidFill>
                  <a:schemeClr val="bg1"/>
                </a:solidFill>
              </a:rPr>
              <a:t>vextir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CBA4FF-F154-4C7D-9996-64E0A8C63F3C}"/>
              </a:ext>
            </a:extLst>
          </p:cNvPr>
          <p:cNvSpPr/>
          <p:nvPr/>
        </p:nvSpPr>
        <p:spPr>
          <a:xfrm>
            <a:off x="3482913" y="1102637"/>
            <a:ext cx="2520000" cy="252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is-IS" sz="2400" b="1" dirty="0">
                <a:solidFill>
                  <a:schemeClr val="bg1"/>
                </a:solidFill>
              </a:rPr>
              <a:t>Hærri laun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7E13E9-3ECD-493D-B4B0-ED6D11B5678D}"/>
              </a:ext>
            </a:extLst>
          </p:cNvPr>
          <p:cNvSpPr/>
          <p:nvPr/>
        </p:nvSpPr>
        <p:spPr>
          <a:xfrm>
            <a:off x="3482913" y="3789999"/>
            <a:ext cx="2520000" cy="252000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b"/>
          <a:lstStyle/>
          <a:p>
            <a:r>
              <a:rPr lang="is-IS" sz="2400" b="1" dirty="0">
                <a:solidFill>
                  <a:schemeClr val="bg1"/>
                </a:solidFill>
              </a:rPr>
              <a:t>Lægri</a:t>
            </a:r>
            <a:br>
              <a:rPr lang="is-IS" sz="2400" b="1" dirty="0">
                <a:solidFill>
                  <a:schemeClr val="bg1"/>
                </a:solidFill>
              </a:rPr>
            </a:br>
            <a:r>
              <a:rPr lang="is-IS" sz="2400" b="1" dirty="0">
                <a:solidFill>
                  <a:schemeClr val="bg1"/>
                </a:solidFill>
              </a:rPr>
              <a:t>skattar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313F0B-CF1F-46C7-8419-7B919CA58530}"/>
              </a:ext>
            </a:extLst>
          </p:cNvPr>
          <p:cNvSpPr/>
          <p:nvPr/>
        </p:nvSpPr>
        <p:spPr>
          <a:xfrm>
            <a:off x="4836000" y="2446318"/>
            <a:ext cx="2520000" cy="25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is-IS" b="1" dirty="0">
              <a:solidFill>
                <a:schemeClr val="accent3"/>
              </a:solidFill>
            </a:endParaRPr>
          </a:p>
        </p:txBody>
      </p:sp>
      <p:pic>
        <p:nvPicPr>
          <p:cNvPr id="43" name="Graphic 42" descr="Business Growth">
            <a:extLst>
              <a:ext uri="{FF2B5EF4-FFF2-40B4-BE49-F238E27FC236}">
                <a16:creationId xmlns:a16="http://schemas.microsoft.com/office/drawing/2014/main" id="{36FE1702-7368-4A01-BFE5-5BC4C44F8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6429" y="2334718"/>
            <a:ext cx="914400" cy="914400"/>
          </a:xfrm>
          <a:prstGeom prst="rect">
            <a:avLst/>
          </a:prstGeom>
        </p:spPr>
      </p:pic>
      <p:pic>
        <p:nvPicPr>
          <p:cNvPr id="44" name="Graphic 43" descr="Scales of Justice">
            <a:extLst>
              <a:ext uri="{FF2B5EF4-FFF2-40B4-BE49-F238E27FC236}">
                <a16:creationId xmlns:a16="http://schemas.microsoft.com/office/drawing/2014/main" id="{A21B6540-AB37-44BC-B08E-DC07BE24C8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9088" y="2334718"/>
            <a:ext cx="914400" cy="914400"/>
          </a:xfrm>
          <a:prstGeom prst="rect">
            <a:avLst/>
          </a:prstGeom>
        </p:spPr>
      </p:pic>
      <p:pic>
        <p:nvPicPr>
          <p:cNvPr id="45" name="Graphic 44" descr="Piggy Bank">
            <a:extLst>
              <a:ext uri="{FF2B5EF4-FFF2-40B4-BE49-F238E27FC236}">
                <a16:creationId xmlns:a16="http://schemas.microsoft.com/office/drawing/2014/main" id="{A9E17CA0-DEA8-4369-A673-457121D4A4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9088" y="4023999"/>
            <a:ext cx="914400" cy="914400"/>
          </a:xfrm>
          <a:prstGeom prst="rect">
            <a:avLst/>
          </a:prstGeom>
        </p:spPr>
      </p:pic>
      <p:pic>
        <p:nvPicPr>
          <p:cNvPr id="46" name="Graphic 45" descr="Bullseye">
            <a:extLst>
              <a:ext uri="{FF2B5EF4-FFF2-40B4-BE49-F238E27FC236}">
                <a16:creationId xmlns:a16="http://schemas.microsoft.com/office/drawing/2014/main" id="{AD5CDEAD-A1B1-4354-9D32-B81CE0D92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3460" y="4023999"/>
            <a:ext cx="914400" cy="914400"/>
          </a:xfrm>
          <a:prstGeom prst="rect">
            <a:avLst/>
          </a:prstGeom>
        </p:spPr>
      </p:pic>
      <p:pic>
        <p:nvPicPr>
          <p:cNvPr id="47" name="Picture 4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3443F2F-88CF-4B40-A054-03DD356B1D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96257" y="2788675"/>
            <a:ext cx="1463654" cy="18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0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B88CE0F-47D5-4298-8B54-CB7580AB19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435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8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B88CE0F-47D5-4298-8B54-CB7580AB1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F4B11DE-64C6-4517-8DFD-E83B200CA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9FDE19-6FB5-4DDF-80C7-E6CF8A822022}"/>
              </a:ext>
            </a:extLst>
          </p:cNvPr>
          <p:cNvSpPr/>
          <p:nvPr/>
        </p:nvSpPr>
        <p:spPr>
          <a:xfrm>
            <a:off x="901700" y="1007702"/>
            <a:ext cx="10388600" cy="54902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61A9CE-485B-4FA9-BD39-3DF4B0C2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Megininntak: </a:t>
            </a:r>
            <a:r>
              <a:rPr lang="is-IS" dirty="0">
                <a:solidFill>
                  <a:schemeClr val="tx2"/>
                </a:solidFill>
              </a:rPr>
              <a:t>Tryggja kjarabætur lágtekjuhópa og skapa skilyrði fyrir lækkun vaxta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1B2003B-E1A5-4850-ACBD-07D73E4DE75B}"/>
              </a:ext>
            </a:extLst>
          </p:cNvPr>
          <p:cNvGrpSpPr/>
          <p:nvPr/>
        </p:nvGrpSpPr>
        <p:grpSpPr>
          <a:xfrm>
            <a:off x="1159540" y="1268413"/>
            <a:ext cx="9872921" cy="4967253"/>
            <a:chOff x="1081406" y="1268413"/>
            <a:chExt cx="9872921" cy="496725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A6A073-968B-40E5-99DE-1FB26D3A0CA1}"/>
                </a:ext>
              </a:extLst>
            </p:cNvPr>
            <p:cNvSpPr/>
            <p:nvPr/>
          </p:nvSpPr>
          <p:spPr>
            <a:xfrm>
              <a:off x="1081406" y="1268413"/>
              <a:ext cx="1236922" cy="90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C5C0B7-E523-4FA0-AEAD-1D3C750B3CD0}"/>
                </a:ext>
              </a:extLst>
            </p:cNvPr>
            <p:cNvSpPr txBox="1"/>
            <p:nvPr/>
          </p:nvSpPr>
          <p:spPr>
            <a:xfrm>
              <a:off x="1159513" y="1502970"/>
              <a:ext cx="93801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bg1"/>
                  </a:solidFill>
                </a:rPr>
                <a:t>Kjarabætur</a:t>
              </a:r>
              <a:br>
                <a:rPr lang="is-IS" sz="1400" b="1" dirty="0">
                  <a:solidFill>
                    <a:schemeClr val="bg1"/>
                  </a:solidFill>
                </a:rPr>
              </a:br>
              <a:r>
                <a:rPr lang="is-IS" sz="1400" b="1" dirty="0">
                  <a:solidFill>
                    <a:schemeClr val="bg1"/>
                  </a:solidFill>
                </a:rPr>
                <a:t>til tekjulágra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77D1CC-ADB5-4B87-B792-6FE685220DE3}"/>
                </a:ext>
              </a:extLst>
            </p:cNvPr>
            <p:cNvSpPr txBox="1"/>
            <p:nvPr/>
          </p:nvSpPr>
          <p:spPr>
            <a:xfrm>
              <a:off x="2451851" y="1364470"/>
              <a:ext cx="82808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Kjarasamningurinn felur í sér sérstaka áherslu á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kjarabætur til tekjulágs launafólks.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Launahækkanir samningsins eru allar í formi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krónutöluhækkana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á kauptaxta og föst mánaðarlaun fyrir dagvinnu.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Í því felst breið sátt á vinnumarkaði um að launafólk með lágar tekjur hækki hlutfallslega meira í launum en þeir sem hærri laun hafa.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46EEC8-5D22-4648-8F3F-4ECDDF54439E}"/>
                </a:ext>
              </a:extLst>
            </p:cNvPr>
            <p:cNvSpPr/>
            <p:nvPr/>
          </p:nvSpPr>
          <p:spPr>
            <a:xfrm>
              <a:off x="1081406" y="2261864"/>
              <a:ext cx="1236922" cy="10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4392D0-9BB5-44EA-83F8-9BFE7FDA7173}"/>
                </a:ext>
              </a:extLst>
            </p:cNvPr>
            <p:cNvSpPr txBox="1"/>
            <p:nvPr/>
          </p:nvSpPr>
          <p:spPr>
            <a:xfrm>
              <a:off x="1144861" y="2586421"/>
              <a:ext cx="10994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is-IS" sz="1400" b="1" dirty="0">
                  <a:solidFill>
                    <a:schemeClr val="bg1"/>
                  </a:solidFill>
                </a:rPr>
                <a:t>Skilyrði til</a:t>
              </a:r>
              <a:br>
                <a:rPr lang="is-IS" sz="1400" b="1" dirty="0">
                  <a:solidFill>
                    <a:schemeClr val="bg1"/>
                  </a:solidFill>
                </a:rPr>
              </a:br>
              <a:r>
                <a:rPr lang="is-IS" sz="1400" b="1" dirty="0">
                  <a:solidFill>
                    <a:schemeClr val="bg1"/>
                  </a:solidFill>
                </a:rPr>
                <a:t>vaxtalækkunar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921A0B-7B51-4D6B-9560-35DA048E5D2F}"/>
                </a:ext>
              </a:extLst>
            </p:cNvPr>
            <p:cNvSpPr txBox="1"/>
            <p:nvPr/>
          </p:nvSpPr>
          <p:spPr>
            <a:xfrm>
              <a:off x="2451851" y="2355588"/>
              <a:ext cx="8280804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Eitt meginmarkmið kjarasamningsins er að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stuðla að vaxtalækkun 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sem gagnast heimilunum og atvinnulífinu einkar vel. 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Að mati samningsaðila skapar samningurinn rými til vaxtalækkunar sem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eykur ráðstöfunartekjur heimila 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með íbúðaskuldir og auðveldar fyrirtækjum að standa undir launahækkunum sem felast í kjarasamningnum.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Þá stuðlar vaxtalækkun að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lækkun húsaleigu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B59903-3798-4FEE-9621-49C16CD2CBB3}"/>
                </a:ext>
              </a:extLst>
            </p:cNvPr>
            <p:cNvSpPr/>
            <p:nvPr/>
          </p:nvSpPr>
          <p:spPr>
            <a:xfrm>
              <a:off x="1081406" y="3435315"/>
              <a:ext cx="1236922" cy="63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58C103-BA9F-43F3-8D1A-894EA9612D2A}"/>
                </a:ext>
              </a:extLst>
            </p:cNvPr>
            <p:cNvSpPr txBox="1"/>
            <p:nvPr/>
          </p:nvSpPr>
          <p:spPr>
            <a:xfrm>
              <a:off x="1144861" y="3534872"/>
              <a:ext cx="11734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is-IS" sz="1400" b="1" dirty="0" err="1">
                  <a:solidFill>
                    <a:schemeClr val="bg1"/>
                  </a:solidFill>
                </a:rPr>
                <a:t>Samkeppnis</a:t>
              </a:r>
              <a:r>
                <a:rPr lang="is-IS" sz="1400" b="1" dirty="0">
                  <a:solidFill>
                    <a:schemeClr val="bg1"/>
                  </a:solidFill>
                </a:rPr>
                <a:t>-hæft atvinnulíf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5B4A5-7CFA-44B5-A474-732E2245736E}"/>
                </a:ext>
              </a:extLst>
            </p:cNvPr>
            <p:cNvSpPr txBox="1"/>
            <p:nvPr/>
          </p:nvSpPr>
          <p:spPr>
            <a:xfrm>
              <a:off x="2451851" y="3527177"/>
              <a:ext cx="8280804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Ein forsenda góðra kjara launafólks og fullrar atvinnu er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samkeppnishæfni íslensks atvinnulífs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. 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Markmið aðila er að standa vörð um kaupmátt launa og stuðla að lágri verðbólgu og lægri vöxtum til frambúðar.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8C5849-27E5-466F-9A7E-2FB6E5606FA5}"/>
                </a:ext>
              </a:extLst>
            </p:cNvPr>
            <p:cNvSpPr/>
            <p:nvPr/>
          </p:nvSpPr>
          <p:spPr>
            <a:xfrm>
              <a:off x="1081406" y="4158766"/>
              <a:ext cx="1236922" cy="81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77A7B22-2D8D-4270-8ADE-2D96A42064B7}"/>
                </a:ext>
              </a:extLst>
            </p:cNvPr>
            <p:cNvSpPr txBox="1"/>
            <p:nvPr/>
          </p:nvSpPr>
          <p:spPr>
            <a:xfrm>
              <a:off x="1144861" y="4456044"/>
              <a:ext cx="1173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bg1"/>
                  </a:solidFill>
                </a:rPr>
                <a:t>Hagvaxtarauki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10354B-0340-4879-932C-43F5419CF143}"/>
                </a:ext>
              </a:extLst>
            </p:cNvPr>
            <p:cNvSpPr txBox="1"/>
            <p:nvPr/>
          </p:nvSpPr>
          <p:spPr>
            <a:xfrm>
              <a:off x="2451851" y="4248295"/>
              <a:ext cx="8280804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Í samningnum felst bein tenging milli svigrúms atvinnulífsins til launabreytinga og hækkunar launa. </a:t>
              </a:r>
            </a:p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Ákvæði um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launaauka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vegna framleiðniaukningar tryggir launafólki hlutdeild í ávinningi þegar landsframleiðsla á hvern íbúa eykst umfram tiltekin mörk.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29B37B-9710-43C7-ACFA-76F7E9952F71}"/>
                </a:ext>
              </a:extLst>
            </p:cNvPr>
            <p:cNvSpPr/>
            <p:nvPr/>
          </p:nvSpPr>
          <p:spPr>
            <a:xfrm>
              <a:off x="1081406" y="5062217"/>
              <a:ext cx="1236922" cy="54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79C979-00A1-48BB-85AF-4F18FF073CD5}"/>
                </a:ext>
              </a:extLst>
            </p:cNvPr>
            <p:cNvSpPr txBox="1"/>
            <p:nvPr/>
          </p:nvSpPr>
          <p:spPr>
            <a:xfrm>
              <a:off x="1144861" y="5116774"/>
              <a:ext cx="11734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bg1"/>
                  </a:solidFill>
                </a:rPr>
                <a:t>Launaþróunar-trygging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67A478-8410-4331-B553-1099E0CF9F94}"/>
                </a:ext>
              </a:extLst>
            </p:cNvPr>
            <p:cNvSpPr txBox="1"/>
            <p:nvPr/>
          </p:nvSpPr>
          <p:spPr>
            <a:xfrm>
              <a:off x="2451851" y="5147551"/>
              <a:ext cx="8280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Samningurinn tryggir einnig að launafólk sem tekur laun samkvæmt umsömdum launatöxtum fylgi almennri launaþróun verði umtalsvert launaskrið á almennum vinnumarkaði.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DD1353-E9B6-499C-899C-7C7989D339B9}"/>
                </a:ext>
              </a:extLst>
            </p:cNvPr>
            <p:cNvSpPr/>
            <p:nvPr/>
          </p:nvSpPr>
          <p:spPr>
            <a:xfrm>
              <a:off x="1081406" y="5695666"/>
              <a:ext cx="1236922" cy="54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B9982A-B238-4ED1-8E71-B81DA8B0B287}"/>
                </a:ext>
              </a:extLst>
            </p:cNvPr>
            <p:cNvSpPr txBox="1"/>
            <p:nvPr/>
          </p:nvSpPr>
          <p:spPr>
            <a:xfrm>
              <a:off x="1144861" y="5750223"/>
              <a:ext cx="11734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is-IS" sz="1400" b="1" dirty="0">
                  <a:solidFill>
                    <a:schemeClr val="bg1"/>
                  </a:solidFill>
                </a:rPr>
                <a:t>Heilbrigður vinnumarkaður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8781F1-C20F-4CDA-A86C-87898CF298B4}"/>
                </a:ext>
              </a:extLst>
            </p:cNvPr>
            <p:cNvSpPr txBox="1"/>
            <p:nvPr/>
          </p:nvSpPr>
          <p:spPr>
            <a:xfrm>
              <a:off x="2451851" y="5781000"/>
              <a:ext cx="8280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180000" indent="-180000">
                <a:spcBef>
                  <a:spcPts val="600"/>
                </a:spcBef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Samningsaðilar vilja </a:t>
              </a:r>
              <a:r>
                <a:rPr lang="is-IS" sz="1200" dirty="0">
                  <a:solidFill>
                    <a:schemeClr val="accent4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treysta í sessi heilbrigðan vinnumarkað </a:t>
              </a:r>
              <a:r>
                <a:rPr lang="is-I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þar sem brot á launafólki líðast ekki með því að lögfestar verði aðgerðir gegn kennitöluflakki og félagslegum undirboðum sem jafnframt tryggi jafna samkeppnisstöðu fyrirtækja.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1BC8F25-712A-436A-BE71-FB563170D78B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51" y="2215138"/>
              <a:ext cx="8502476" cy="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18BAA72-0BA6-4D68-BC71-C9E6A4A957FE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51" y="3388589"/>
              <a:ext cx="8502476" cy="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4AD082F-24A1-4D34-98A2-EF81158417B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51" y="4112041"/>
              <a:ext cx="8502476" cy="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2F2AD0E-39AD-4D53-8A62-E37B59F05592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51" y="5015492"/>
              <a:ext cx="8502476" cy="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2D9249B-6BED-4E9A-9A55-1C84149596BD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51" y="5648942"/>
              <a:ext cx="8502476" cy="0"/>
            </a:xfrm>
            <a:prstGeom prst="line">
              <a:avLst/>
            </a:prstGeom>
            <a:ln w="3175">
              <a:solidFill>
                <a:schemeClr val="accent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526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DC1FEDD-2651-4067-B2D8-A5CCA96081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8211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83" name="think-cell Slide" r:id="rId16" imgW="347" imgH="348" progId="TCLayout.ActiveDocument.1">
                  <p:embed/>
                </p:oleObj>
              </mc:Choice>
              <mc:Fallback>
                <p:oleObj name="think-cell Slide" r:id="rId16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DC1FEDD-2651-4067-B2D8-A5CCA9608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871465C-0F8C-438A-89F0-D7D2B9F838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is-IS" sz="2200" b="1" dirty="0"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B53A368-DE06-4C71-8BDC-58DCF6E1C67C}"/>
              </a:ext>
            </a:extLst>
          </p:cNvPr>
          <p:cNvSpPr/>
          <p:nvPr/>
        </p:nvSpPr>
        <p:spPr>
          <a:xfrm>
            <a:off x="4742155" y="1834762"/>
            <a:ext cx="904875" cy="13204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3175">
            <a:gradFill>
              <a:gsLst>
                <a:gs pos="0">
                  <a:schemeClr val="bg1"/>
                </a:gs>
                <a:gs pos="100000">
                  <a:srgbClr val="D6D7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D4C2635-5E6A-4B76-B8B7-D0EA9F71FE11}"/>
              </a:ext>
            </a:extLst>
          </p:cNvPr>
          <p:cNvSpPr/>
          <p:nvPr/>
        </p:nvSpPr>
        <p:spPr>
          <a:xfrm>
            <a:off x="5795963" y="1981200"/>
            <a:ext cx="904875" cy="15247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3175">
            <a:gradFill>
              <a:gsLst>
                <a:gs pos="0">
                  <a:schemeClr val="bg1"/>
                </a:gs>
                <a:gs pos="100000">
                  <a:srgbClr val="D6D7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567AE44-13E3-4C44-AA68-24401068BC41}"/>
              </a:ext>
            </a:extLst>
          </p:cNvPr>
          <p:cNvSpPr/>
          <p:nvPr/>
        </p:nvSpPr>
        <p:spPr>
          <a:xfrm>
            <a:off x="7012781" y="1981200"/>
            <a:ext cx="904875" cy="146616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3175">
            <a:gradFill>
              <a:gsLst>
                <a:gs pos="0">
                  <a:schemeClr val="bg1"/>
                </a:gs>
                <a:gs pos="100000">
                  <a:srgbClr val="D6D7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21CA2-254D-448D-B0C3-AE88FFC1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accent3"/>
                </a:solidFill>
              </a:rPr>
              <a:t>Lífskjarasamningurinn er grundvallaður á krónutöluhækkunum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7184C-0CA5-4873-AEC2-587A87F5C6FF}"/>
              </a:ext>
            </a:extLst>
          </p:cNvPr>
          <p:cNvGrpSpPr/>
          <p:nvPr/>
        </p:nvGrpSpPr>
        <p:grpSpPr>
          <a:xfrm>
            <a:off x="3144839" y="1276350"/>
            <a:ext cx="5026025" cy="419100"/>
            <a:chOff x="3216275" y="1276350"/>
            <a:chExt cx="5759450" cy="4191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6BEDEE-993A-414C-A982-FF35C0F8CC5B}"/>
                </a:ext>
              </a:extLst>
            </p:cNvPr>
            <p:cNvSpPr txBox="1"/>
            <p:nvPr/>
          </p:nvSpPr>
          <p:spPr>
            <a:xfrm>
              <a:off x="3216275" y="1276350"/>
              <a:ext cx="57594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chemeClr val="accent6"/>
                </a:buClr>
              </a:pPr>
              <a:r>
                <a:rPr lang="is-IS" sz="1400" b="1" dirty="0">
                  <a:solidFill>
                    <a:schemeClr val="accent3"/>
                  </a:solidFill>
                </a:rPr>
                <a:t>Launahækkanir 2019-2022</a:t>
              </a:r>
            </a:p>
            <a:p>
              <a:pPr>
                <a:buClr>
                  <a:schemeClr val="accent6"/>
                </a:buClr>
              </a:pPr>
              <a:r>
                <a:rPr lang="is-IS" sz="12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Þúsundir króna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501D34-BAB9-44BF-BD23-D0237E21BAEA}"/>
                </a:ext>
              </a:extLst>
            </p:cNvPr>
            <p:cNvCxnSpPr>
              <a:cxnSpLocks/>
            </p:cNvCxnSpPr>
            <p:nvPr/>
          </p:nvCxnSpPr>
          <p:spPr>
            <a:xfrm>
              <a:off x="3216275" y="1695450"/>
              <a:ext cx="5759450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A306E362-73EB-45DC-B9C1-CE29861557C3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63004969"/>
              </p:ext>
            </p:extLst>
          </p:nvPr>
        </p:nvGraphicFramePr>
        <p:xfrm>
          <a:off x="3003550" y="2605088"/>
          <a:ext cx="5226050" cy="23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63C0B8D1-98EF-4B80-865B-C790DADF698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510463" y="4033838"/>
            <a:ext cx="457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FA772B-27FD-4CC4-B897-5F6875528BAF}" type="datetime'''''''''''''''''''''1''''''''''''''''''''''''''''''''7'">
              <a:rPr lang="is-IS" altLang="en-US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r>
              <a:rPr lang="is-IS" altLang="en-US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t>,25</a:t>
            </a:r>
            <a:endParaRPr lang="is-IS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7AB687C-23E9-4A52-99E0-E72FE1BC637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927725" y="4965700"/>
            <a:ext cx="641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1. janúar</a:t>
            </a:r>
            <a:b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2021</a:t>
            </a:r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0F14939-2446-416C-9F3C-ACA91CC421C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467100" y="4965700"/>
            <a:ext cx="5032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is-IS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  <a:sym typeface="Calibri Light" panose="020F0302020204030204" pitchFamily="34" charset="0"/>
              </a:rPr>
              <a:t>1. apríl</a:t>
            </a:r>
            <a:br>
              <a:rPr lang="is-IS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s-IS" dirty="0">
                <a:latin typeface="Calibri Light" panose="020F0302020204030204" pitchFamily="34" charset="0"/>
                <a:ea typeface="ＭＳ Ｐゴシック" panose="020B0600070205080204" pitchFamily="34" charset="-128"/>
                <a:cs typeface="Calibri Light" panose="020F0302020204030204" pitchFamily="34" charset="0"/>
                <a:sym typeface="Calibri Light" panose="020F0302020204030204" pitchFamily="34" charset="0"/>
              </a:rPr>
              <a:t>2019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71AEAAC-9F0B-4D77-A973-EE72DA92111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732338" y="4965700"/>
            <a:ext cx="5032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1. apríl</a:t>
            </a:r>
            <a:b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2020</a:t>
            </a:r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F9085517-D178-4EA5-A91D-0ABF4600FAB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245225" y="4100513"/>
            <a:ext cx="457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+mn-lt"/>
              </a:rPr>
              <a:t>15,75</a:t>
            </a:r>
            <a:endParaRPr lang="is-IS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66CBFBF4-63DC-4B2B-B0D4-AC62F2B8D57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192963" y="4965700"/>
            <a:ext cx="641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1. janúar</a:t>
            </a:r>
            <a:b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</a:br>
            <a:r>
              <a:rPr lang="is-IS" altLang="en-US" dirty="0"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2022</a:t>
            </a:r>
            <a:endParaRPr lang="is-IS" dirty="0"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6C78A2-1724-429E-915B-CF914EF8D429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205163" y="2122488"/>
            <a:ext cx="214313" cy="160338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1556E2-9599-4931-87F5-978527CDFF8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205163" y="1889125"/>
            <a:ext cx="214313" cy="160338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EA970E6-BE43-4787-BB08-7DE3A35F769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07079" y="2122488"/>
            <a:ext cx="4452647" cy="1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395E9F-A785-429E-9A80-08BC5E2E5A0F}" type="datetime'''''''''Al''''''''m''e''nn'' ''h''æk''k''''u''''''''''''n'''">
              <a:rPr lang="is-IS" altLang="en-US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Almenn hækkun</a:t>
            </a:fld>
            <a:r>
              <a:rPr lang="is-IS" altLang="en-US" sz="1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     98,08   - 103,85   - 90,87     - 99,52     krónur á tímann</a:t>
            </a:r>
            <a:endParaRPr lang="is-IS" sz="1200" dirty="0">
              <a:solidFill>
                <a:schemeClr val="tx2"/>
              </a:solidFill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C955E09-6CB5-4DB9-BB2B-5EE9EFF9CF3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548062" y="1844485"/>
            <a:ext cx="47593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194400" indent="-190800" algn="l" defTabSz="457189" rtl="0" eaLnBrk="1" fontAlgn="base" hangingPunct="1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D1A307-0FC2-4620-8EE0-CA4463285FE1}" type="datetime'''Ta''''x''''''''tah''''æ''''''kku''''''''''''''''n'''''''">
              <a:rPr lang="is-IS" altLang="en-US" sz="120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Taxtahækkun</a:t>
            </a:fld>
            <a:r>
              <a:rPr lang="is-IS" altLang="en-US" sz="1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         98,08    - </a:t>
            </a:r>
            <a:r>
              <a:rPr lang="is-IS" altLang="en-US" sz="1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138,46   </a:t>
            </a:r>
            <a:r>
              <a:rPr lang="is-IS" altLang="en-US" sz="1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 Light" panose="020F0302020204030204" pitchFamily="34" charset="0"/>
              </a:rPr>
              <a:t>-138,46   - 144,24   krónur á tímann</a:t>
            </a:r>
            <a:endParaRPr lang="is-IS" sz="1200" dirty="0">
              <a:solidFill>
                <a:schemeClr val="tx2"/>
              </a:solidFill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EA294-9E53-4D44-BD0B-EEE7F43BAE5E}"/>
              </a:ext>
            </a:extLst>
          </p:cNvPr>
          <p:cNvSpPr/>
          <p:nvPr/>
        </p:nvSpPr>
        <p:spPr>
          <a:xfrm>
            <a:off x="8510588" y="1676460"/>
            <a:ext cx="2700338" cy="3917515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F356B7-11C4-4E82-A085-38071DB9560D}"/>
              </a:ext>
            </a:extLst>
          </p:cNvPr>
          <p:cNvSpPr/>
          <p:nvPr/>
        </p:nvSpPr>
        <p:spPr>
          <a:xfrm>
            <a:off x="8556625" y="1721936"/>
            <a:ext cx="2609850" cy="3818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659780-7744-44DF-B34B-E20282C143C6}"/>
              </a:ext>
            </a:extLst>
          </p:cNvPr>
          <p:cNvSpPr txBox="1"/>
          <p:nvPr/>
        </p:nvSpPr>
        <p:spPr>
          <a:xfrm>
            <a:off x="8828088" y="2364304"/>
            <a:ext cx="48577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 1,0%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8EA007-DD6B-4341-AA5A-CD914BC02519}"/>
              </a:ext>
            </a:extLst>
          </p:cNvPr>
          <p:cNvSpPr txBox="1"/>
          <p:nvPr/>
        </p:nvSpPr>
        <p:spPr>
          <a:xfrm>
            <a:off x="8828088" y="2691418"/>
            <a:ext cx="48577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 1,5%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0101AA-9DF9-4D48-BC8A-309F62A766CA}"/>
              </a:ext>
            </a:extLst>
          </p:cNvPr>
          <p:cNvSpPr txBox="1"/>
          <p:nvPr/>
        </p:nvSpPr>
        <p:spPr>
          <a:xfrm>
            <a:off x="8828088" y="3018532"/>
            <a:ext cx="48577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 2,0%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DFDA31-E694-4B0F-BD08-51F71F81FCAD}"/>
              </a:ext>
            </a:extLst>
          </p:cNvPr>
          <p:cNvSpPr txBox="1"/>
          <p:nvPr/>
        </p:nvSpPr>
        <p:spPr>
          <a:xfrm>
            <a:off x="8828088" y="3345646"/>
            <a:ext cx="482600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 2,5%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C162E8-CE38-4AF1-9096-EB3AC6588020}"/>
              </a:ext>
            </a:extLst>
          </p:cNvPr>
          <p:cNvSpPr txBox="1"/>
          <p:nvPr/>
        </p:nvSpPr>
        <p:spPr>
          <a:xfrm>
            <a:off x="8828088" y="3672759"/>
            <a:ext cx="48577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 3,0%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5B8932-AF66-40AC-B06B-C7A3F45B3145}"/>
              </a:ext>
            </a:extLst>
          </p:cNvPr>
          <p:cNvSpPr txBox="1"/>
          <p:nvPr/>
        </p:nvSpPr>
        <p:spPr>
          <a:xfrm>
            <a:off x="8828088" y="1853621"/>
            <a:ext cx="76676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b="1" dirty="0">
                <a:solidFill>
                  <a:schemeClr val="tx2"/>
                </a:solidFill>
              </a:rPr>
              <a:t>Hagvöxtur</a:t>
            </a:r>
            <a:br>
              <a:rPr lang="is-IS" sz="1400" b="1" dirty="0">
                <a:solidFill>
                  <a:schemeClr val="tx2"/>
                </a:solidFill>
              </a:rPr>
            </a:br>
            <a:r>
              <a:rPr lang="is-IS" sz="1400" b="1" dirty="0">
                <a:solidFill>
                  <a:schemeClr val="tx2"/>
                </a:solidFill>
              </a:rPr>
              <a:t>á mann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350DF59-9B02-4AA2-A72C-06B79858B239}"/>
              </a:ext>
            </a:extLst>
          </p:cNvPr>
          <p:cNvSpPr/>
          <p:nvPr/>
        </p:nvSpPr>
        <p:spPr>
          <a:xfrm>
            <a:off x="9717088" y="2359025"/>
            <a:ext cx="215900" cy="215366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52D895-A5DD-4CAE-97CC-DD04FEFB978D}"/>
              </a:ext>
            </a:extLst>
          </p:cNvPr>
          <p:cNvSpPr txBox="1"/>
          <p:nvPr/>
        </p:nvSpPr>
        <p:spPr>
          <a:xfrm>
            <a:off x="10340975" y="2364304"/>
            <a:ext cx="704850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+3.000 kr.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DF5E0A-58A6-45D9-B8D8-17966964C418}"/>
              </a:ext>
            </a:extLst>
          </p:cNvPr>
          <p:cNvSpPr txBox="1"/>
          <p:nvPr/>
        </p:nvSpPr>
        <p:spPr>
          <a:xfrm>
            <a:off x="10340247" y="2691418"/>
            <a:ext cx="705578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+5.500 kr.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C5D1AF-69EB-4170-B36E-52DD98D30198}"/>
              </a:ext>
            </a:extLst>
          </p:cNvPr>
          <p:cNvSpPr txBox="1"/>
          <p:nvPr/>
        </p:nvSpPr>
        <p:spPr>
          <a:xfrm>
            <a:off x="10340975" y="3018532"/>
            <a:ext cx="704850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+8.000 kr.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D3C3F7-C0A1-47BF-9EB0-97B532611D75}"/>
              </a:ext>
            </a:extLst>
          </p:cNvPr>
          <p:cNvSpPr txBox="1"/>
          <p:nvPr/>
        </p:nvSpPr>
        <p:spPr>
          <a:xfrm>
            <a:off x="10248876" y="3345646"/>
            <a:ext cx="796949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+10.500 kr.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060E90-59EC-46CF-A557-89DCE2F12587}"/>
              </a:ext>
            </a:extLst>
          </p:cNvPr>
          <p:cNvSpPr txBox="1"/>
          <p:nvPr/>
        </p:nvSpPr>
        <p:spPr>
          <a:xfrm>
            <a:off x="10248876" y="3672759"/>
            <a:ext cx="796949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is-IS" sz="14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+13.000 kr.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7B741E-974D-410C-B83B-4D359ED65738}"/>
              </a:ext>
            </a:extLst>
          </p:cNvPr>
          <p:cNvSpPr/>
          <p:nvPr/>
        </p:nvSpPr>
        <p:spPr>
          <a:xfrm>
            <a:off x="9717088" y="2686977"/>
            <a:ext cx="215900" cy="215366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59B63EC3-873A-42FF-8E50-35F7186053A8}"/>
              </a:ext>
            </a:extLst>
          </p:cNvPr>
          <p:cNvSpPr/>
          <p:nvPr/>
        </p:nvSpPr>
        <p:spPr>
          <a:xfrm>
            <a:off x="9717088" y="3020827"/>
            <a:ext cx="215900" cy="215366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75065EE-B7DD-4267-90EC-0A1327C12013}"/>
              </a:ext>
            </a:extLst>
          </p:cNvPr>
          <p:cNvSpPr/>
          <p:nvPr/>
        </p:nvSpPr>
        <p:spPr>
          <a:xfrm>
            <a:off x="9717088" y="3357698"/>
            <a:ext cx="215900" cy="215366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D02AF076-D62B-49CC-AC5F-1F8A0183F754}"/>
              </a:ext>
            </a:extLst>
          </p:cNvPr>
          <p:cNvSpPr/>
          <p:nvPr/>
        </p:nvSpPr>
        <p:spPr>
          <a:xfrm>
            <a:off x="9717088" y="3691146"/>
            <a:ext cx="215900" cy="215366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CA0582-5A33-4748-9B03-0B4A27E2E4A5}"/>
              </a:ext>
            </a:extLst>
          </p:cNvPr>
          <p:cNvSpPr txBox="1"/>
          <p:nvPr/>
        </p:nvSpPr>
        <p:spPr>
          <a:xfrm>
            <a:off x="10240964" y="1853621"/>
            <a:ext cx="80486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s-IS" sz="1400" b="1" dirty="0">
                <a:solidFill>
                  <a:schemeClr val="tx2"/>
                </a:solidFill>
              </a:rPr>
              <a:t>Hagvaxtar-</a:t>
            </a:r>
            <a:br>
              <a:rPr lang="is-IS" sz="1400" b="1" dirty="0">
                <a:solidFill>
                  <a:schemeClr val="tx2"/>
                </a:solidFill>
              </a:rPr>
            </a:br>
            <a:r>
              <a:rPr lang="is-IS" sz="1400" b="1" dirty="0">
                <a:solidFill>
                  <a:schemeClr val="tx2"/>
                </a:solidFill>
              </a:rPr>
              <a:t>aukinn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71B32-75C5-4638-B0EC-BCFED8C78736}"/>
              </a:ext>
            </a:extLst>
          </p:cNvPr>
          <p:cNvSpPr txBox="1"/>
          <p:nvPr/>
        </p:nvSpPr>
        <p:spPr>
          <a:xfrm>
            <a:off x="8745538" y="4069398"/>
            <a:ext cx="2308225" cy="12926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Hagstofan birtir tölur um hagvöxt á mann í mars ár hvert.</a:t>
            </a:r>
          </a:p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Launahækkanir munu því eiga sér stað í maí.</a:t>
            </a:r>
          </a:p>
          <a:p>
            <a: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Árleg samningsbundin launahækkun samanstendur af grunnlaunahækkun og launaauka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B53055-F078-4D36-B6E9-1A94EDEE0F2D}"/>
              </a:ext>
            </a:extLst>
          </p:cNvPr>
          <p:cNvCxnSpPr/>
          <p:nvPr/>
        </p:nvCxnSpPr>
        <p:spPr>
          <a:xfrm>
            <a:off x="8828088" y="2630684"/>
            <a:ext cx="2171700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F38EDDB-4BAA-4742-96D1-90F4C65D03C5}"/>
              </a:ext>
            </a:extLst>
          </p:cNvPr>
          <p:cNvCxnSpPr/>
          <p:nvPr/>
        </p:nvCxnSpPr>
        <p:spPr>
          <a:xfrm>
            <a:off x="8828088" y="2961585"/>
            <a:ext cx="2171700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B52EC63-D7C2-446F-850D-33E760A2C7AF}"/>
              </a:ext>
            </a:extLst>
          </p:cNvPr>
          <p:cNvCxnSpPr/>
          <p:nvPr/>
        </p:nvCxnSpPr>
        <p:spPr>
          <a:xfrm>
            <a:off x="8828088" y="3296946"/>
            <a:ext cx="2171700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C2BCF98-A2F2-4054-9EBE-FDF5960DD379}"/>
              </a:ext>
            </a:extLst>
          </p:cNvPr>
          <p:cNvCxnSpPr/>
          <p:nvPr/>
        </p:nvCxnSpPr>
        <p:spPr>
          <a:xfrm>
            <a:off x="8828088" y="3632105"/>
            <a:ext cx="2171700" cy="0"/>
          </a:xfrm>
          <a:prstGeom prst="line">
            <a:avLst/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70CA50E-9F2E-4091-8299-53F25BA78DB3}"/>
              </a:ext>
            </a:extLst>
          </p:cNvPr>
          <p:cNvCxnSpPr/>
          <p:nvPr/>
        </p:nvCxnSpPr>
        <p:spPr>
          <a:xfrm>
            <a:off x="8828088" y="2299006"/>
            <a:ext cx="2171700" cy="0"/>
          </a:xfrm>
          <a:prstGeom prst="line">
            <a:avLst/>
          </a:prstGeom>
          <a:ln w="317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B5076774-395F-4F2C-B0B7-355B0187C061}"/>
              </a:ext>
            </a:extLst>
          </p:cNvPr>
          <p:cNvSpPr/>
          <p:nvPr/>
        </p:nvSpPr>
        <p:spPr>
          <a:xfrm>
            <a:off x="962025" y="3390783"/>
            <a:ext cx="2014538" cy="1125956"/>
          </a:xfrm>
          <a:prstGeom prst="wedgeEllipseCallout">
            <a:avLst>
              <a:gd name="adj1" fmla="val 67850"/>
              <a:gd name="adj2" fmla="val 18764"/>
            </a:avLst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is-I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08369-BDBF-488E-AC51-AC729E97347D}"/>
              </a:ext>
            </a:extLst>
          </p:cNvPr>
          <p:cNvSpPr/>
          <p:nvPr/>
        </p:nvSpPr>
        <p:spPr>
          <a:xfrm>
            <a:off x="1216025" y="3630596"/>
            <a:ext cx="15065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Hófleg upphafshækkun er lykilatriði </a:t>
            </a:r>
            <a:endParaRPr lang="is-IS" sz="1400" b="1" dirty="0">
              <a:solidFill>
                <a:schemeClr val="accent5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09" name="Speech Bubble: Rectangle with Corners Rounded 108">
            <a:extLst>
              <a:ext uri="{FF2B5EF4-FFF2-40B4-BE49-F238E27FC236}">
                <a16:creationId xmlns:a16="http://schemas.microsoft.com/office/drawing/2014/main" id="{8C5ED272-CF01-4324-B97B-5CB555896E7B}"/>
              </a:ext>
            </a:extLst>
          </p:cNvPr>
          <p:cNvSpPr/>
          <p:nvPr/>
        </p:nvSpPr>
        <p:spPr>
          <a:xfrm>
            <a:off x="7918451" y="491778"/>
            <a:ext cx="3465513" cy="923060"/>
          </a:xfrm>
          <a:prstGeom prst="wedgeRoundRectCallout">
            <a:avLst>
              <a:gd name="adj1" fmla="val 33378"/>
              <a:gd name="adj2" fmla="val 95169"/>
              <a:gd name="adj3" fmla="val 16667"/>
            </a:avLst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is-I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126A848-0A40-47F0-AD51-2EA83787370B}"/>
              </a:ext>
            </a:extLst>
          </p:cNvPr>
          <p:cNvSpPr/>
          <p:nvPr/>
        </p:nvSpPr>
        <p:spPr>
          <a:xfrm>
            <a:off x="8023226" y="630143"/>
            <a:ext cx="325437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Hagvaxtaraukinn tryggir að </a:t>
            </a:r>
            <a:r>
              <a:rPr lang="is-IS" sz="14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  <a:t>hlutur launafólks í verðmætasköpuninni helst stöðugur,</a:t>
            </a:r>
            <a:r>
              <a:rPr lang="is-IS" sz="14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í dag er sá hæsti meðal ríkja OECD.</a:t>
            </a:r>
            <a:endParaRPr lang="is-IS" sz="1400" b="1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0C8BDC34-FC75-49A6-9A6F-05F3717F32DD}"/>
              </a:ext>
            </a:extLst>
          </p:cNvPr>
          <p:cNvSpPr/>
          <p:nvPr/>
        </p:nvSpPr>
        <p:spPr>
          <a:xfrm>
            <a:off x="8509000" y="5492116"/>
            <a:ext cx="2700338" cy="641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is-I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DC01AE5-1010-4EDB-B020-A6E6057C0BE1}"/>
              </a:ext>
            </a:extLst>
          </p:cNvPr>
          <p:cNvSpPr/>
          <p:nvPr/>
        </p:nvSpPr>
        <p:spPr>
          <a:xfrm>
            <a:off x="8732044" y="5627955"/>
            <a:ext cx="22542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Hagvaxtaraukinn fer að fullu á taxtalaun en 75% í almenna hækkun</a:t>
            </a:r>
            <a:endParaRPr lang="is-IS" sz="1200" b="1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26972A3-E8F3-4327-961F-9F864DEAA033}"/>
              </a:ext>
            </a:extLst>
          </p:cNvPr>
          <p:cNvSpPr txBox="1"/>
          <p:nvPr/>
        </p:nvSpPr>
        <p:spPr>
          <a:xfrm>
            <a:off x="3108325" y="5492116"/>
            <a:ext cx="5016500" cy="6410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is-IS" sz="1600" b="1" dirty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rPr>
              <a:t>Lágmarkstekjutrygging strax í 317 þúsund kr.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E9C2A22-678E-42FA-B281-465BB7020E1E}"/>
              </a:ext>
            </a:extLst>
          </p:cNvPr>
          <p:cNvSpPr/>
          <p:nvPr/>
        </p:nvSpPr>
        <p:spPr>
          <a:xfrm>
            <a:off x="3205163" y="2354340"/>
            <a:ext cx="214313" cy="1595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3175">
            <a:gradFill>
              <a:gsLst>
                <a:gs pos="0">
                  <a:schemeClr val="bg1"/>
                </a:gs>
                <a:gs pos="100000">
                  <a:srgbClr val="D6D7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s-I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412C7-04B2-4045-971C-BEF61EF78CA4}"/>
              </a:ext>
            </a:extLst>
          </p:cNvPr>
          <p:cNvSpPr txBox="1"/>
          <p:nvPr/>
        </p:nvSpPr>
        <p:spPr>
          <a:xfrm>
            <a:off x="3465513" y="2339548"/>
            <a:ext cx="86360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is-I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Hagvaxtarauki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FD79F8-B823-495C-AF6D-38E83E3FDDFE}"/>
              </a:ext>
            </a:extLst>
          </p:cNvPr>
          <p:cNvSpPr/>
          <p:nvPr/>
        </p:nvSpPr>
        <p:spPr>
          <a:xfrm>
            <a:off x="3381375" y="2923446"/>
            <a:ext cx="593726" cy="297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s-IS" sz="1400" b="1" dirty="0">
                <a:solidFill>
                  <a:schemeClr val="tx2"/>
                </a:solidFill>
              </a:rPr>
              <a:t>+26</a:t>
            </a:r>
          </a:p>
        </p:txBody>
      </p:sp>
      <p:sp>
        <p:nvSpPr>
          <p:cNvPr id="205" name="Speech Bubble: Rectangle with Corners Rounded 204">
            <a:extLst>
              <a:ext uri="{FF2B5EF4-FFF2-40B4-BE49-F238E27FC236}">
                <a16:creationId xmlns:a16="http://schemas.microsoft.com/office/drawing/2014/main" id="{2355550C-0D14-4D6F-9F29-45F2F52F4E14}"/>
              </a:ext>
            </a:extLst>
          </p:cNvPr>
          <p:cNvSpPr/>
          <p:nvPr/>
        </p:nvSpPr>
        <p:spPr>
          <a:xfrm>
            <a:off x="1044576" y="2049464"/>
            <a:ext cx="1901825" cy="1210416"/>
          </a:xfrm>
          <a:prstGeom prst="wedgeRoundRectCallout">
            <a:avLst>
              <a:gd name="adj1" fmla="val 78471"/>
              <a:gd name="adj2" fmla="val 340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is-I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DB8380F-F02C-496F-BD4E-D840A0DD6473}"/>
              </a:ext>
            </a:extLst>
          </p:cNvPr>
          <p:cNvSpPr/>
          <p:nvPr/>
        </p:nvSpPr>
        <p:spPr>
          <a:xfrm>
            <a:off x="1250950" y="2223785"/>
            <a:ext cx="148907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400" b="1" dirty="0">
                <a:solidFill>
                  <a:schemeClr val="accent4"/>
                </a:solidFill>
                <a:latin typeface="+mj-lt"/>
                <a:cs typeface="Calibri Light" panose="020F0302020204030204" pitchFamily="34" charset="0"/>
              </a:rPr>
              <a:t>+26.000 króna</a:t>
            </a:r>
            <a:br>
              <a:rPr lang="is-IS" sz="1400" b="1" dirty="0">
                <a:solidFill>
                  <a:schemeClr val="accent4"/>
                </a:solidFill>
                <a:latin typeface="+mj-lt"/>
                <a:cs typeface="Calibri Light" panose="020F0302020204030204" pitchFamily="34" charset="0"/>
              </a:rPr>
            </a:br>
            <a:r>
              <a:rPr lang="is-IS" sz="1400" b="1" dirty="0">
                <a:solidFill>
                  <a:schemeClr val="accent4"/>
                </a:solidFill>
                <a:latin typeface="+mj-lt"/>
                <a:cs typeface="Calibri Light" panose="020F0302020204030204" pitchFamily="34" charset="0"/>
              </a:rPr>
              <a:t>orlofsuppbótarauki</a:t>
            </a:r>
            <a:r>
              <a:rPr lang="is-IS" sz="1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/>
            </a:r>
            <a:br>
              <a:rPr lang="is-IS" sz="1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greiðist til allra</a:t>
            </a:r>
            <a:b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s-IS" sz="1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fyrir 2. maí 2019</a:t>
            </a:r>
          </a:p>
        </p:txBody>
      </p:sp>
    </p:spTree>
    <p:extLst>
      <p:ext uri="{BB962C8B-B14F-4D97-AF65-F5344CB8AC3E}">
        <p14:creationId xmlns:p14="http://schemas.microsoft.com/office/powerpoint/2010/main" val="3393944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5DE2B88-E452-4ADD-8A1C-3748E85B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3"/>
                </a:solidFill>
              </a:rPr>
              <a:t>Kauptaxtar Einingar-Iðju frá 1. apríl 2020 til 31. desember 2020 – Hækkun kr. 24.000 á alla taxta</a:t>
            </a:r>
            <a:endParaRPr lang="is-IS" dirty="0">
              <a:solidFill>
                <a:schemeClr val="accent3"/>
              </a:solidFill>
            </a:endParaRPr>
          </a:p>
        </p:txBody>
      </p:sp>
      <p:sp>
        <p:nvSpPr>
          <p:cNvPr id="8" name="Rétthyrningur 7">
            <a:extLst>
              <a:ext uri="{FF2B5EF4-FFF2-40B4-BE49-F238E27FC236}">
                <a16:creationId xmlns:a16="http://schemas.microsoft.com/office/drawing/2014/main" id="{EE19AB8B-8336-4977-BF7B-9D2EF5EF95EB}"/>
              </a:ext>
            </a:extLst>
          </p:cNvPr>
          <p:cNvSpPr/>
          <p:nvPr/>
        </p:nvSpPr>
        <p:spPr>
          <a:xfrm>
            <a:off x="11208190" y="5712737"/>
            <a:ext cx="679010" cy="923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0495149C-09CB-4A83-9BB0-37D0C995626D}"/>
              </a:ext>
            </a:extLst>
          </p:cNvPr>
          <p:cNvSpPr txBox="1"/>
          <p:nvPr/>
        </p:nvSpPr>
        <p:spPr>
          <a:xfrm>
            <a:off x="6605228" y="923673"/>
            <a:ext cx="4148114" cy="5220569"/>
          </a:xfrm>
          <a:prstGeom prst="rect">
            <a:avLst/>
          </a:prstGeom>
          <a:solidFill>
            <a:srgbClr val="00A0E0"/>
          </a:solidFill>
          <a:ln>
            <a:noFill/>
          </a:ln>
        </p:spPr>
        <p:txBody>
          <a:bodyPr wrap="square" lIns="360000" tIns="360000" rIns="360000" bIns="360000" rtlCol="0" anchor="ctr" anchorCtr="0">
            <a:spAutoFit/>
          </a:bodyPr>
          <a:lstStyle/>
          <a:p>
            <a:pPr algn="ctr"/>
            <a:r>
              <a:rPr lang="is-IS" sz="2200" b="1" dirty="0"/>
              <a:t>Lágmarkstrygging kr. 335.000</a:t>
            </a:r>
          </a:p>
          <a:p>
            <a:pPr algn="just"/>
            <a:endParaRPr lang="is-IS" b="1" dirty="0">
              <a:solidFill>
                <a:schemeClr val="bg1"/>
              </a:solidFill>
            </a:endParaRP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Byrjunarlaun og laun unglinga í kjarasamningi þessum miðast við byrjunarlaun viðað starfsmaður hafi 18 ára aldri og öðlast hæfni til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  <a:r>
              <a:rPr lang="is-IS" b="1" dirty="0">
                <a:solidFill>
                  <a:schemeClr val="bg1"/>
                </a:solidFill>
              </a:rPr>
              <a:t>að sinna viðkomandi starfi. 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Þjálfunartími miðast að hámarki við 300 klst. hjá sama atvinnurekanda eða 500 klst. í starfsgrein eftir að 16 ára aldri er náð</a:t>
            </a:r>
            <a:r>
              <a:rPr lang="is-IS" sz="1400" dirty="0">
                <a:solidFill>
                  <a:schemeClr val="bg1"/>
                </a:solidFill>
              </a:rPr>
              <a:t> .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Á þjálfunartíma er heimilt að greiða 95% af byrjunarlaunum.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Starfsaldur miðast við starfsreynslu í starfsgrein en 5 ára þrepið við starf hjá sama atvinnurekanda.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3" name="Hlutur 2">
            <a:extLst>
              <a:ext uri="{FF2B5EF4-FFF2-40B4-BE49-F238E27FC236}">
                <a16:creationId xmlns:a16="http://schemas.microsoft.com/office/drawing/2014/main" id="{79619EBF-E78D-45D6-8373-25DCC2E1A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29931"/>
              </p:ext>
            </p:extLst>
          </p:nvPr>
        </p:nvGraphicFramePr>
        <p:xfrm>
          <a:off x="1058475" y="923673"/>
          <a:ext cx="51816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9" name="Worksheet" r:id="rId3" imgW="5181600" imgH="5543510" progId="Excel.Sheet.8">
                  <p:embed/>
                </p:oleObj>
              </mc:Choice>
              <mc:Fallback>
                <p:oleObj name="Worksheet" r:id="rId3" imgW="5181600" imgH="55435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475" y="923673"/>
                        <a:ext cx="5181600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54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5DE2B88-E452-4ADD-8A1C-3748E85B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347200" cy="434608"/>
          </a:xfrm>
        </p:spPr>
        <p:txBody>
          <a:bodyPr/>
          <a:lstStyle/>
          <a:p>
            <a:r>
              <a:rPr lang="nn-NO" dirty="0">
                <a:solidFill>
                  <a:schemeClr val="accent3"/>
                </a:solidFill>
              </a:rPr>
              <a:t>Kauptaxtar Einingar-Iðju frá 1. janúar 2021 til 31. desember 2021 – Hækkun kr. 24.000 á alla taxta</a:t>
            </a:r>
            <a:endParaRPr lang="is-IS" dirty="0">
              <a:solidFill>
                <a:schemeClr val="accent3"/>
              </a:solidFill>
            </a:endParaRPr>
          </a:p>
        </p:txBody>
      </p:sp>
      <p:sp>
        <p:nvSpPr>
          <p:cNvPr id="8" name="Rétthyrningur 7">
            <a:extLst>
              <a:ext uri="{FF2B5EF4-FFF2-40B4-BE49-F238E27FC236}">
                <a16:creationId xmlns:a16="http://schemas.microsoft.com/office/drawing/2014/main" id="{EE19AB8B-8336-4977-BF7B-9D2EF5EF95EB}"/>
              </a:ext>
            </a:extLst>
          </p:cNvPr>
          <p:cNvSpPr/>
          <p:nvPr/>
        </p:nvSpPr>
        <p:spPr>
          <a:xfrm>
            <a:off x="11208190" y="5712737"/>
            <a:ext cx="679010" cy="923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0495149C-09CB-4A83-9BB0-37D0C995626D}"/>
              </a:ext>
            </a:extLst>
          </p:cNvPr>
          <p:cNvSpPr txBox="1"/>
          <p:nvPr/>
        </p:nvSpPr>
        <p:spPr>
          <a:xfrm>
            <a:off x="6605228" y="923673"/>
            <a:ext cx="4148114" cy="5220569"/>
          </a:xfrm>
          <a:prstGeom prst="rect">
            <a:avLst/>
          </a:prstGeom>
          <a:solidFill>
            <a:srgbClr val="00A0E0"/>
          </a:solidFill>
          <a:ln>
            <a:noFill/>
          </a:ln>
        </p:spPr>
        <p:txBody>
          <a:bodyPr wrap="square" lIns="360000" tIns="360000" rIns="360000" bIns="360000" rtlCol="0" anchor="ctr" anchorCtr="0">
            <a:spAutoFit/>
          </a:bodyPr>
          <a:lstStyle/>
          <a:p>
            <a:pPr algn="ctr"/>
            <a:r>
              <a:rPr lang="is-IS" sz="2200" b="1" dirty="0"/>
              <a:t>Lágmarkstrygging kr. 351.000</a:t>
            </a:r>
          </a:p>
          <a:p>
            <a:pPr algn="just"/>
            <a:endParaRPr lang="is-IS" b="1" dirty="0">
              <a:solidFill>
                <a:schemeClr val="bg1"/>
              </a:solidFill>
            </a:endParaRP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Byrjunarlaun og laun unglinga í kjarasamningi þessum miðast við byrjunarlaun viðað starfsmaður hafi 18 ára aldri og öðlast hæfni til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  <a:r>
              <a:rPr lang="is-IS" b="1" dirty="0">
                <a:solidFill>
                  <a:schemeClr val="bg1"/>
                </a:solidFill>
              </a:rPr>
              <a:t>að sinna viðkomandi starfi. 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Þjálfunartími miðast að hámarki við 300 klst. hjá sama atvinnurekanda eða 500 klst. í starfsgrein eftir að 16 ára aldri er náð</a:t>
            </a:r>
            <a:r>
              <a:rPr lang="is-IS" sz="1400" dirty="0">
                <a:solidFill>
                  <a:schemeClr val="bg1"/>
                </a:solidFill>
              </a:rPr>
              <a:t> .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Á þjálfunartíma er heimilt að greiða 95% af byrjunarlaunum.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s-IS" b="1" dirty="0">
                <a:solidFill>
                  <a:schemeClr val="bg1"/>
                </a:solidFill>
              </a:rPr>
              <a:t>Starfsaldur miðast við starfsreynslu í starfsgrein en 5 ára þrepið við starf hjá sama atvinnurekanda.</a:t>
            </a:r>
            <a:r>
              <a:rPr lang="is-IS" sz="1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Hlutur 4">
            <a:extLst>
              <a:ext uri="{FF2B5EF4-FFF2-40B4-BE49-F238E27FC236}">
                <a16:creationId xmlns:a16="http://schemas.microsoft.com/office/drawing/2014/main" id="{2E7AEE50-A391-443A-9381-155687770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74740"/>
              </p:ext>
            </p:extLst>
          </p:nvPr>
        </p:nvGraphicFramePr>
        <p:xfrm>
          <a:off x="1278360" y="923673"/>
          <a:ext cx="493395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53" name="Worksheet" r:id="rId3" imgW="4933816" imgH="5543510" progId="Excel.Sheet.8">
                  <p:embed/>
                </p:oleObj>
              </mc:Choice>
              <mc:Fallback>
                <p:oleObj name="Worksheet" r:id="rId3" imgW="4933816" imgH="55435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8360" y="923673"/>
                        <a:ext cx="4933950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2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08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 %1 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m/%Y&lt;/m_strFormatTime&gt;&lt;m_yearfmt&gt;&lt;begin val=&quot;2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6.46481523439565641809E+00&quot;&gt;&lt;m_msothmcolidx val=&quot;0&quot;/&gt;&lt;m_rgb r=&quot;CC&quot; g=&quot;EC&quot; b=&quot;FF&quot;/&gt;&lt;m_nBrightness tagver0=&quot;26206&quot; tagname0=&quot;m_nBrightnessUNRECOGNIZED&quot; val=&quot;0&quot;/&gt;&lt;/elem&gt;&lt;elem m_fUsage=&quot;3.40215681913143574988E+00&quot;&gt;&lt;m_msothmcolidx val=&quot;0&quot;/&gt;&lt;m_rgb r=&quot;FA&quot; g=&quot;BE&quot; b=&quot;6E&quot;/&gt;&lt;m_nBrightness tagver0=&quot;26206&quot; tagname0=&quot;m_nBrightnessUNRECOGNIZED&quot; val=&quot;0&quot;/&gt;&lt;/elem&gt;&lt;elem m_fUsage=&quot;2.52753098298531646282E-02&quot;&gt;&lt;m_msothmcolidx val=&quot;0&quot;/&gt;&lt;m_rgb r=&quot;9D&quot; g=&quot;2F&quot; b=&quot;37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36jhhiRC2TttpOogKC0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PSDoDgRaSBkxfq1g52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VcWInaQpGf5UZ2whaq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AZb9guSEu4wBPnSSWA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u3ZbzTQHaKdVxav6Wq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nIbZs2Tkat7VL9bn23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YKgamFRiatN1f5sPGf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Ne5YiIQXukfUP23x3gG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6zBnqQSNi8AYvV2uapt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m_4MXaSbawDnd3qAi5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5YacCRQgCxEm4rEX0lG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gVNBO8TjifBXBD0mEOf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QQbLkbSie9PjV5xwMcp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xjJ_53Rx.LuYEVqyo7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qskfemSGWkui1_HN2aT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VcWInaQpGf5UZ2whaq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iRzSf0RD6wFJro9.57c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_pbf8FSouHygMFmIG9H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keiHfxQTuHen42vZlvx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6zBnqQSNi8AYvV2uapt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Ne5YiIQXukfUP23x3gG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nIbZs2Tkat7VL9bn23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wCLNOKS6CRRWVorDBk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5YacCRQgCxEm4rEX0lG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OtpS1tRQO5swBC.39V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4Ts0RfR6.vWqrEn5Um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j54GEcQeC.Z6G1YydNO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fnObhpTTeKWwkZiwDpB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neWeVtT4Cp9pkjmaHO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i_zpYwTGuX1_EQsZRT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qd3JowRlmkdJ4kkYq_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_tCMToT.G05RxXtnNw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cWNswgRhObGkVj_uSD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fYlE.nQpm1CsYbAPZR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gB9V_wTNuWuIsNiFjJB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VcWInaQpGf5UZ2whaqg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95K36eQV2Mpddts3Rc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mjdnEESRSo4hYEowG59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7Jbu1PT1aIGJTwghuy5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8fCQm6Speyx.rfvQRR3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oQihvZR32Ipb02Omhrj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OvHjaBQlaCA9esyAlJ8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kh0F6QQPSfp9APgACe2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sQbaS3QdSu.G4hHjUTv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2C3lFjTrytw6dGnBTNB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2C3lFjTrytw6dGnBTNB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WzvAbfSsa.G845w3CNi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B8sjjkT8OPNw3t4y9k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fnahagssvið SA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6DBDC"/>
      </a:accent1>
      <a:accent2>
        <a:srgbClr val="8E9ACE"/>
      </a:accent2>
      <a:accent3>
        <a:srgbClr val="39488E"/>
      </a:accent3>
      <a:accent4>
        <a:srgbClr val="C72127"/>
      </a:accent4>
      <a:accent5>
        <a:srgbClr val="F26522"/>
      </a:accent5>
      <a:accent6>
        <a:srgbClr val="828181"/>
      </a:accent6>
      <a:hlink>
        <a:srgbClr val="FF6699"/>
      </a:hlink>
      <a:folHlink>
        <a:srgbClr val="CC00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 algn="just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fnahagssvid" id="{63F37489-B5D9-4AEC-AC0F-BDC4D6ADB422}" vid="{E0790087-B664-4966-968F-8AB98C4D8B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38DB6DF427F4A92C78E65D25CA2EA" ma:contentTypeVersion="4" ma:contentTypeDescription="Create a new document." ma:contentTypeScope="" ma:versionID="93c5ab839a2615387ef2e56e5b4f5cff">
  <xsd:schema xmlns:xsd="http://www.w3.org/2001/XMLSchema" xmlns:xs="http://www.w3.org/2001/XMLSchema" xmlns:p="http://schemas.microsoft.com/office/2006/metadata/properties" xmlns:ns2="d5c54a6e-dd70-4e51-a756-02c32041bf60" xmlns:ns3="d96c35c8-f833-4bf4-8f8a-a989cf173995" targetNamespace="http://schemas.microsoft.com/office/2006/metadata/properties" ma:root="true" ma:fieldsID="e749d1bc698fc3225f871475d54b3b1a" ns2:_="" ns3:_="">
    <xsd:import namespace="d5c54a6e-dd70-4e51-a756-02c32041bf60"/>
    <xsd:import namespace="d96c35c8-f833-4bf4-8f8a-a989cf1739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54a6e-dd70-4e51-a756-02c32041bf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c35c8-f833-4bf4-8f8a-a989cf173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AE818C-86CC-4F29-B0F7-85F4C3C241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70285-4483-4A28-98B1-F541CC8185AD}">
  <ds:schemaRefs>
    <ds:schemaRef ds:uri="d5c54a6e-dd70-4e51-a756-02c32041bf6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d96c35c8-f833-4bf4-8f8a-a989cf17399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463E9B-30E2-43F2-B3E6-D15520993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54a6e-dd70-4e51-a756-02c32041bf60"/>
    <ds:schemaRef ds:uri="d96c35c8-f833-4bf4-8f8a-a989cf17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Efnahagssvid</Template>
  <TotalTime>324887</TotalTime>
  <Words>3016</Words>
  <Application>Microsoft Office PowerPoint</Application>
  <PresentationFormat>Widescreen</PresentationFormat>
  <Paragraphs>542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Aaux ProMedium</vt:lpstr>
      <vt:lpstr>Arial</vt:lpstr>
      <vt:lpstr>Calibri</vt:lpstr>
      <vt:lpstr>Calibri Light</vt:lpstr>
      <vt:lpstr>lulo-clean-w01-one-bold</vt:lpstr>
      <vt:lpstr>Wingdings</vt:lpstr>
      <vt:lpstr>Efnahagssvið SA</vt:lpstr>
      <vt:lpstr>think-cell Slide</vt:lpstr>
      <vt:lpstr>Worksheet</vt:lpstr>
      <vt:lpstr>Nýr kjarasamningur við Samtök atvinnulífsins - kynning</vt:lpstr>
      <vt:lpstr>Nýr kjarasamningur við Samtök atvinnulífsins - kynning</vt:lpstr>
      <vt:lpstr>Lífskjarasamningurinn 2019-2022</vt:lpstr>
      <vt:lpstr>Aðilar kjarasamningsins eru:</vt:lpstr>
      <vt:lpstr>Samsett lausn sem byggir á samstarfi verklýðshreyfingar, atvinnurekenda og stjórnvalda</vt:lpstr>
      <vt:lpstr>Megininntak: Tryggja kjarabætur lágtekjuhópa og skapa skilyrði fyrir lækkun vaxta</vt:lpstr>
      <vt:lpstr>Lífskjarasamningurinn er grundvallaður á krónutöluhækkunum </vt:lpstr>
      <vt:lpstr>Kauptaxtar Einingar-Iðju frá 1. apríl 2020 til 31. desember 2020 – Hækkun kr. 24.000 á alla taxta</vt:lpstr>
      <vt:lpstr>Kauptaxtar Einingar-Iðju frá 1. janúar 2021 til 31. desember 2021 – Hækkun kr. 24.000 á alla taxta</vt:lpstr>
      <vt:lpstr>Kauptaxtar Einingar-Iðju frá 1. janúar 2022 til 31. október 2022 – Hækkun kr. 25.000 á alla taxta</vt:lpstr>
      <vt:lpstr>Sviðsmyndir lífskjarasamnings: Hagvaxtaraukinn tryggir hlut launþega í verðmætasköpun þjóðarinnar</vt:lpstr>
      <vt:lpstr>Launahækkanir samningsins eru í formi krónutöluhækkana á kauptaxta og föst mánaðarlaun</vt:lpstr>
      <vt:lpstr>Launaþróunartrygging veitir taxtahópum hlutdeild í launaskriði á almennum markaði</vt:lpstr>
      <vt:lpstr>Tíminn er dýrmætur: Sveigjanlegri og styttri vinnudagur gerir launafólki kleift að samræma vinnu og einkalíf betur en áður</vt:lpstr>
      <vt:lpstr>Lífskjarasamningurinn gefur starfsfólki möguleika á að kjósa um styttri vinnuviku á hverjum vinnustað fyrir sig</vt:lpstr>
      <vt:lpstr>Vinnutímastytting: Starfsfólk og atvinnurekendur velji það fyrirkomulag sem hentar best á hverjum vinnustað</vt:lpstr>
      <vt:lpstr>Dæmi um útfærslu innan fyrirtækis þar sem vélar stjórna hraða</vt:lpstr>
      <vt:lpstr>Nýr kjarasamningur við Samtök atvinnulífsins - kynning</vt:lpstr>
      <vt:lpstr> Breytingar á aðalkjarasamningi og greiðasölusamningi SGS og SA</vt:lpstr>
      <vt:lpstr> Breytingar á aðalkjarasamningi og greiðasölusamningi SGS og SA</vt:lpstr>
      <vt:lpstr> Breytingar á aðalkjarasamningi og greiðasölusamningi SGS og SA</vt:lpstr>
      <vt:lpstr> Breytingar á aðalkjarasamningi og greiðasölusamningi SGS og SA</vt:lpstr>
      <vt:lpstr> Breytingar á aðalkjarasamningi og greiðasölusamningi SGS og SA</vt:lpstr>
      <vt:lpstr> Breytingar á aðalkjarasamningi og greiðasölusamningi SGS og SA</vt:lpstr>
      <vt:lpstr>Nýr kjarasamningur við Samtök atvinnulífsins - kynning</vt:lpstr>
      <vt:lpstr>Skattamál</vt:lpstr>
      <vt:lpstr>Fæðingarorlof</vt:lpstr>
      <vt:lpstr>Barnabætur</vt:lpstr>
      <vt:lpstr>Húsnæðismál (1)</vt:lpstr>
      <vt:lpstr>Húsnæðismál (2)</vt:lpstr>
      <vt:lpstr>Húsnæðismál (3)</vt:lpstr>
      <vt:lpstr>Lífeyrismál</vt:lpstr>
      <vt:lpstr>Félagsleg undirboð - helstu atriði (1)</vt:lpstr>
      <vt:lpstr>Félagsleg undirboð - helstu atriði (2)</vt:lpstr>
      <vt:lpstr>Hagstjórn, vinnumarkaður og verðlag</vt:lpstr>
      <vt:lpstr>Dregið úr vægi verðtryggingar (1)</vt:lpstr>
      <vt:lpstr>Dregið úr vægi verðtryggingar (2)</vt:lpstr>
      <vt:lpstr>Forsenduákvæði kjarasamninga</vt:lpstr>
      <vt:lpstr>Nýr kjarasamningur við Samtök atvinnulífsins - kynning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Tryggvi Másson</dc:creator>
  <cp:lastModifiedBy>Valborg Jónsdóttir</cp:lastModifiedBy>
  <cp:revision>1989</cp:revision>
  <cp:lastPrinted>2019-04-06T13:20:56Z</cp:lastPrinted>
  <dcterms:created xsi:type="dcterms:W3CDTF">2017-01-18T10:20:09Z</dcterms:created>
  <dcterms:modified xsi:type="dcterms:W3CDTF">2019-04-11T11:30:49Z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0x01010001438DB6DF427F4A92C78E65D25CA2EA</vt:lpwstr>
  </property>
</Properties>
</file>